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9"/>
    <p:restoredTop sz="94719"/>
  </p:normalViewPr>
  <p:slideViewPr>
    <p:cSldViewPr snapToGrid="0" snapToObjects="1">
      <p:cViewPr>
        <p:scale>
          <a:sx n="75" d="100"/>
          <a:sy n="75" d="100"/>
        </p:scale>
        <p:origin x="-4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4T22:03:1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D5751-478E-D046-B9B7-40AEB995DCFE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7074-9529-564D-96A3-5F04B422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2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9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4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4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4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2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7074-9529-564D-96A3-5F04B4226F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D4536-9BF0-B140-B39D-BEF085442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436A60-833B-6940-951F-635E765AA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1A2C6A-7069-4346-B552-9BDBB49D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9147C6-2D4E-5149-91E7-5EAADF2D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58C89A-B8EE-F443-A390-9BED9240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0F93D-4CBE-9A4B-93C8-003A4CB0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1C8D6F-369F-924D-97F2-50DF3DB66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1D055D-E357-4E4F-9E81-0A7FF91E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821D20-99C7-4747-99B7-C2C18521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8444F5-4C23-9346-94F3-BBE0DBC1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6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13ABB8-625F-094F-A11D-98275BD3F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7AA41F-6172-9644-BF55-3AAC9767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3A54D1-1878-844D-9E09-0183FF4A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735743-E5B0-A246-8C23-32130677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4C21C1-B365-BB43-9088-41C346D2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7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25E2C-3878-FF41-A077-2B3DB8A9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3FAE08-C5F6-D046-9E79-B8C8E5287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179E54-F759-1347-BB3E-016519D9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15BF3E-4B04-ED4C-93FB-269B0CCC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2EE1E-8A0A-B64C-8C0F-DC6730DD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8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4302A-E4BD-534A-A328-50087F9A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F8E13B-C167-C740-8922-DC972220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FD7A91-BC77-8245-B3B3-A1C96D99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FBC72B-ED10-EB48-A5D5-AF176AF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03AE2C-44FF-BC4E-807B-73EA3439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2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8A57A-1282-9548-A029-B2428937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CAD69F-B33B-9841-A481-880C46C45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F3826A-33A8-9741-A252-1826F44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759C9A-76C4-A54B-B564-76F4ECB5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3B6223-F85A-9A45-A25C-67C837CB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AD9649-5635-594D-A961-30902485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F38CB-6314-744E-85C8-78BC689D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CA71E-877E-E949-998D-36949AA0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B34042A-F410-F748-8853-B9B0AD6DC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DEAEE0-1472-D94B-AA61-61702C907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50829ED-05B1-8849-906A-DC1D86DC6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AD0A120-4294-3E48-9767-2E19B7C7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A41F679-B2BA-E944-90E8-4B8B6E74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75FBD8-F885-C147-86B4-5851E4C4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6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04326-0CBB-B84E-8169-3C3B0DCE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ECA80E-342C-6C42-8DD0-617FE194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2C048A-937D-5746-8A75-9102372E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4F3D55-E9DD-6245-A469-B7A22982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6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C2B2FF-7519-7647-9438-8EBD37CF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4F97DDC-47C6-4E40-8AF7-9114A397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3406B4-83EC-634C-A0AB-EC2FC96D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4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8C5D5-0113-664A-A347-B0B3930E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CC7586-4E81-EA42-AC1E-26879289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308420-DCCB-0B4C-AEBC-8BA845F13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4588A9-FE8A-2940-8C00-B94FC58B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480095-7ED9-6243-B312-5E52B77E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75E036-F72E-9442-B9F5-AF27C63B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4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E1115-B04F-BE4D-A52C-185E3548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3F718D8-334B-5840-BB37-0AD3EADE0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121582-ABF9-EA4E-A498-1BB0C12B1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C3570D-30C2-FB42-B915-B18B9862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A2397F-0C05-0C40-AB7E-BE0E90C2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E9F694-CABB-BB40-94A7-0FA96686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17847-6105-B24C-800B-FE27BE4B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2C1AFF-AB77-B149-9889-6E1DAA08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95215-C0F5-6842-9CE8-F9B1D9329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F53C-2A23-634F-8B4F-D265EA96FB1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4069D1-22E8-7A48-834C-EB86EAB42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90CFCB-0B8A-1E48-A896-293EB3DA6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3134-2623-224F-A928-BC6DFF1B2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customXml" Target="../ink/ink6.xm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hyperlink" Target="mailto:RMS56@YANDEX.RU" TargetMode="External"/><Relationship Id="rId4" Type="http://schemas.openxmlformats.org/officeDocument/2006/relationships/customXml" Target="../ink/ink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768447-990F-AF45-AD13-EBECCA9C4A37}"/>
              </a:ext>
            </a:extLst>
          </p:cNvPr>
          <p:cNvSpPr/>
          <p:nvPr/>
        </p:nvSpPr>
        <p:spPr>
          <a:xfrm>
            <a:off x="-76200" y="-60960"/>
            <a:ext cx="12344400" cy="6979920"/>
          </a:xfrm>
          <a:prstGeom prst="rect">
            <a:avLst/>
          </a:prstGeom>
          <a:solidFill>
            <a:schemeClr val="accent1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127003" y="0"/>
            <a:ext cx="12268196" cy="72065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bg2">
                    <a:lumMod val="9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bg2">
                    <a:lumMod val="9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bg2">
                    <a:lumMod val="9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4759902" y="1800122"/>
            <a:ext cx="2672203" cy="269796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5159216" y="2244972"/>
            <a:ext cx="1873568" cy="18735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246" y="2452002"/>
            <a:ext cx="1459507" cy="14595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93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4289895"/>
            <a:ext cx="11029627" cy="1746978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E4E266-0413-8844-8031-5233C35D615F}"/>
              </a:ext>
            </a:extLst>
          </p:cNvPr>
          <p:cNvSpPr txBox="1"/>
          <p:nvPr/>
        </p:nvSpPr>
        <p:spPr>
          <a:xfrm>
            <a:off x="625643" y="4289894"/>
            <a:ext cx="10940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ОРЕНБУРСГКОЕ РЕГИОНАЛЬНОЕ ОТЕДЛЕНИЕ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РОССИЙСКОГО ДВИЖЕНИЯ ШКОЛЬНИКОВ</a:t>
            </a:r>
            <a:endParaRPr lang="ru-RU" sz="2400" b="1" dirty="0">
              <a:solidFill>
                <a:schemeClr val="bg2">
                  <a:lumMod val="9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BD09956-FBBE-9545-A3F2-942C8D4879DA}"/>
              </a:ext>
            </a:extLst>
          </p:cNvPr>
          <p:cNvSpPr txBox="1"/>
          <p:nvPr/>
        </p:nvSpPr>
        <p:spPr>
          <a:xfrm>
            <a:off x="1816100" y="5120891"/>
            <a:ext cx="88772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II</a:t>
            </a: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 заседание регионального Совета </a:t>
            </a:r>
            <a:br>
              <a:rPr lang="ru-RU" sz="2400" b="1" dirty="0" smtClean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</a:br>
            <a:endParaRPr lang="ru-RU" sz="2400" b="1" dirty="0">
              <a:solidFill>
                <a:schemeClr val="bg2">
                  <a:lumMod val="90000"/>
                </a:schemeClr>
              </a:solidFill>
              <a:cs typeface="Futura Condensed ExtraBold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13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950116B-10A7-9D41-A6EA-AA6884AB3B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2683168" y="3667065"/>
            <a:ext cx="2032722" cy="2032722"/>
          </a:xfrm>
          <a:prstGeom prst="ellipse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32986F7-AFE5-B940-9F10-B6FD161FAA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00668" y="3667404"/>
            <a:ext cx="1999124" cy="1990444"/>
          </a:xfrm>
          <a:prstGeom prst="ellipse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B85A9D5-7B89-254C-AC48-8DE3F76E018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1351" y="1848558"/>
            <a:ext cx="2095486" cy="2096871"/>
          </a:xfrm>
          <a:prstGeom prst="ellipse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C570B06-BBD2-C04C-9DC1-470C1CCA8AA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4667897" y="1922702"/>
            <a:ext cx="2088174" cy="2022727"/>
          </a:xfrm>
          <a:prstGeom prst="ellipse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7366D36-FF65-EB4A-90C6-4CFFDBDC267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594" y="1915221"/>
            <a:ext cx="2023357" cy="2022727"/>
          </a:xfrm>
          <a:prstGeom prst="ellipse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127003" y="0"/>
            <a:ext cx="12268196" cy="72065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F89C68-2D8A-7A44-B665-F7D6DC07C3F4}"/>
              </a:ext>
            </a:extLst>
          </p:cNvPr>
          <p:cNvSpPr txBox="1"/>
          <p:nvPr/>
        </p:nvSpPr>
        <p:spPr>
          <a:xfrm>
            <a:off x="147391" y="472521"/>
            <a:ext cx="1058406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#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КОМАНДАРДШ56: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ЦИФРЫ ЗА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5 ЛЕТ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BCD655D-B460-104A-ABA9-668B8109E778}"/>
              </a:ext>
            </a:extLst>
          </p:cNvPr>
          <p:cNvSpPr/>
          <p:nvPr/>
        </p:nvSpPr>
        <p:spPr>
          <a:xfrm>
            <a:off x="4898393" y="24621"/>
            <a:ext cx="1999125" cy="194614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4987330" y="24621"/>
            <a:ext cx="1821255" cy="1808510"/>
          </a:xfrm>
          <a:prstGeom prst="ellipse">
            <a:avLst/>
          </a:prstGeom>
          <a:solidFill>
            <a:schemeClr val="accent1">
              <a:lumMod val="50000"/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5356541" y="403931"/>
            <a:ext cx="1098768" cy="10987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9987" y="493502"/>
            <a:ext cx="855939" cy="855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557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6359164"/>
            <a:ext cx="10940719" cy="49883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3D424CC-4DA6-1947-8C3F-7F19C3A8248A}"/>
              </a:ext>
            </a:extLst>
          </p:cNvPr>
          <p:cNvSpPr/>
          <p:nvPr/>
        </p:nvSpPr>
        <p:spPr>
          <a:xfrm>
            <a:off x="740074" y="2004599"/>
            <a:ext cx="1999125" cy="1999125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1DC993-B9F4-3745-BA5F-3CE50C32BD9E}"/>
              </a:ext>
            </a:extLst>
          </p:cNvPr>
          <p:cNvSpPr txBox="1"/>
          <p:nvPr/>
        </p:nvSpPr>
        <p:spPr>
          <a:xfrm>
            <a:off x="50807" y="3108410"/>
            <a:ext cx="4346470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Общий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охват</a:t>
            </a:r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участников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AA3412-FBC1-CD44-9A5A-6B9F1993A765}"/>
              </a:ext>
            </a:extLst>
          </p:cNvPr>
          <p:cNvSpPr txBox="1"/>
          <p:nvPr/>
        </p:nvSpPr>
        <p:spPr>
          <a:xfrm>
            <a:off x="796148" y="2679585"/>
            <a:ext cx="1872797" cy="649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44 270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B4EAD123-045A-444F-A06B-5C30AF5503CF}"/>
              </a:ext>
            </a:extLst>
          </p:cNvPr>
          <p:cNvSpPr/>
          <p:nvPr/>
        </p:nvSpPr>
        <p:spPr>
          <a:xfrm>
            <a:off x="2861416" y="3784337"/>
            <a:ext cx="1999125" cy="1999125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FF20CB0-7C7A-5D45-9220-AA299D3352AD}"/>
              </a:ext>
            </a:extLst>
          </p:cNvPr>
          <p:cNvSpPr txBox="1"/>
          <p:nvPr/>
        </p:nvSpPr>
        <p:spPr>
          <a:xfrm>
            <a:off x="2223881" y="4871714"/>
            <a:ext cx="4346470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Регистрация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на сайте РДШ.РФ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3A3F6E-C8A9-8440-A3A4-03413BBC2A9B}"/>
              </a:ext>
            </a:extLst>
          </p:cNvPr>
          <p:cNvSpPr txBox="1"/>
          <p:nvPr/>
        </p:nvSpPr>
        <p:spPr>
          <a:xfrm>
            <a:off x="2861416" y="4414555"/>
            <a:ext cx="1992056" cy="649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17 263</a:t>
            </a:r>
            <a:endParaRPr lang="ru-RU" sz="4800" b="1" dirty="0">
              <a:solidFill>
                <a:schemeClr val="bg1">
                  <a:lumMod val="95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88820A8B-2160-EC43-9A8A-4E7F56FDE8E2}"/>
              </a:ext>
            </a:extLst>
          </p:cNvPr>
          <p:cNvSpPr/>
          <p:nvPr/>
        </p:nvSpPr>
        <p:spPr>
          <a:xfrm>
            <a:off x="4853472" y="2004599"/>
            <a:ext cx="1999125" cy="1999125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7238126-1CC8-1F47-B49D-547E3B391A0B}"/>
              </a:ext>
            </a:extLst>
          </p:cNvPr>
          <p:cNvSpPr txBox="1"/>
          <p:nvPr/>
        </p:nvSpPr>
        <p:spPr>
          <a:xfrm>
            <a:off x="5439423" y="3196690"/>
            <a:ext cx="2618149" cy="488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Члены 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Российского </a:t>
            </a:r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движения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 школьников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65B6B2A-1945-9B45-A4FF-E8984768B023}"/>
              </a:ext>
            </a:extLst>
          </p:cNvPr>
          <p:cNvSpPr txBox="1"/>
          <p:nvPr/>
        </p:nvSpPr>
        <p:spPr>
          <a:xfrm>
            <a:off x="5105400" y="2679585"/>
            <a:ext cx="1643097" cy="649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2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571</a:t>
            </a:r>
            <a:endParaRPr lang="ru-RU" sz="4800" b="1" dirty="0">
              <a:solidFill>
                <a:schemeClr val="bg1">
                  <a:lumMod val="95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47546DFB-A5A1-7844-90DD-DF92E30970F5}"/>
              </a:ext>
            </a:extLst>
          </p:cNvPr>
          <p:cNvSpPr/>
          <p:nvPr/>
        </p:nvSpPr>
        <p:spPr>
          <a:xfrm>
            <a:off x="8705948" y="1999449"/>
            <a:ext cx="1999125" cy="1999125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6FCD5AE-1932-854C-AB65-4EA45E8660FE}"/>
              </a:ext>
            </a:extLst>
          </p:cNvPr>
          <p:cNvSpPr txBox="1"/>
          <p:nvPr/>
        </p:nvSpPr>
        <p:spPr>
          <a:xfrm>
            <a:off x="9118056" y="3170723"/>
            <a:ext cx="2618149" cy="295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Местные 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отделения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2C99F41-AA97-724E-AB7C-D1A241B80DDB}"/>
              </a:ext>
            </a:extLst>
          </p:cNvPr>
          <p:cNvSpPr txBox="1"/>
          <p:nvPr/>
        </p:nvSpPr>
        <p:spPr>
          <a:xfrm>
            <a:off x="9324834" y="2694952"/>
            <a:ext cx="1039192" cy="649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43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1AF6550-C47E-B842-846F-CCB674756969}"/>
              </a:ext>
            </a:extLst>
          </p:cNvPr>
          <p:cNvSpPr/>
          <p:nvPr/>
        </p:nvSpPr>
        <p:spPr>
          <a:xfrm>
            <a:off x="7122885" y="3756782"/>
            <a:ext cx="1999125" cy="1999125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2816D97-9E59-2C41-BB8C-51AF3E293411}"/>
              </a:ext>
            </a:extLst>
          </p:cNvPr>
          <p:cNvSpPr txBox="1"/>
          <p:nvPr/>
        </p:nvSpPr>
        <p:spPr>
          <a:xfrm>
            <a:off x="7552596" y="4931272"/>
            <a:ext cx="2618149" cy="295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sz="1750" b="1" dirty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Первичные 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отделения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1B3698-86EA-5946-AED4-31C8569529AA}"/>
              </a:ext>
            </a:extLst>
          </p:cNvPr>
          <p:cNvSpPr txBox="1"/>
          <p:nvPr/>
        </p:nvSpPr>
        <p:spPr>
          <a:xfrm>
            <a:off x="7568734" y="4430045"/>
            <a:ext cx="1137214" cy="649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cs typeface="Futura Condensed ExtraBold" panose="020B0602020204020303" pitchFamily="34" charset="-79"/>
              </a:rPr>
              <a:t>236</a:t>
            </a:r>
            <a:endParaRPr lang="ru-RU" sz="4800" b="1" dirty="0">
              <a:solidFill>
                <a:schemeClr val="bg1">
                  <a:lumMod val="95000"/>
                </a:schemeClr>
              </a:solidFill>
              <a:cs typeface="Futura Condensed ExtraBold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87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127003" y="0"/>
            <a:ext cx="12268196" cy="835100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</a:t>
            </a:r>
            <a:r>
              <a:rPr lang="ru-RU" sz="5400" b="1" dirty="0" smtClean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Д</a:t>
            </a:r>
            <a:r>
              <a:rPr lang="en-US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https://vk.com/video-154391990_456239117</a:t>
            </a:r>
            <a:r>
              <a:rPr lang="ru-RU" sz="5400" b="1" dirty="0" smtClean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ВИЖЕНИЕ </a:t>
            </a: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BCD655D-B460-104A-ABA9-668B8109E778}"/>
              </a:ext>
            </a:extLst>
          </p:cNvPr>
          <p:cNvSpPr/>
          <p:nvPr/>
        </p:nvSpPr>
        <p:spPr>
          <a:xfrm>
            <a:off x="5269147" y="-77031"/>
            <a:ext cx="1999125" cy="194614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5406534" y="-9386"/>
            <a:ext cx="1821255" cy="1808510"/>
          </a:xfrm>
          <a:prstGeom prst="ellipse">
            <a:avLst/>
          </a:prstGeom>
          <a:solidFill>
            <a:schemeClr val="accent1">
              <a:lumMod val="50000"/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5767777" y="342334"/>
            <a:ext cx="1098768" cy="10987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91" y="459495"/>
            <a:ext cx="855939" cy="855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57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6359164"/>
            <a:ext cx="10940719" cy="49883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F89C68-2D8A-7A44-B665-F7D6DC07C3F4}"/>
              </a:ext>
            </a:extLst>
          </p:cNvPr>
          <p:cNvSpPr txBox="1"/>
          <p:nvPr/>
        </p:nvSpPr>
        <p:spPr>
          <a:xfrm>
            <a:off x="1669707" y="1620233"/>
            <a:ext cx="6417573" cy="707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	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ПАРТНЕРЫ ОРО РДШ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94178A6-3C9F-2644-AF8E-834C2F432C17}"/>
              </a:ext>
            </a:extLst>
          </p:cNvPr>
          <p:cNvSpPr/>
          <p:nvPr/>
        </p:nvSpPr>
        <p:spPr>
          <a:xfrm>
            <a:off x="2932718" y="1961313"/>
            <a:ext cx="6262082" cy="769188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A28289B-EA55-7B4D-BD4F-CF7D69CF0486}"/>
              </a:ext>
            </a:extLst>
          </p:cNvPr>
          <p:cNvSpPr/>
          <p:nvPr/>
        </p:nvSpPr>
        <p:spPr>
          <a:xfrm>
            <a:off x="1127775" y="3114496"/>
            <a:ext cx="4485626" cy="720904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5F422A-AFAB-4A4B-BAA7-65E0E51D1C84}"/>
              </a:ext>
            </a:extLst>
          </p:cNvPr>
          <p:cNvSpPr txBox="1"/>
          <p:nvPr/>
        </p:nvSpPr>
        <p:spPr>
          <a:xfrm>
            <a:off x="449979" y="3036779"/>
            <a:ext cx="408981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Органы исполнительной власти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6E81EFF-CB3F-504C-8456-F0B40145C155}"/>
              </a:ext>
            </a:extLst>
          </p:cNvPr>
          <p:cNvSpPr/>
          <p:nvPr/>
        </p:nvSpPr>
        <p:spPr>
          <a:xfrm>
            <a:off x="6484840" y="3198361"/>
            <a:ext cx="4592200" cy="681228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1DC993-B9F4-3745-BA5F-3CE50C32BD9E}"/>
              </a:ext>
            </a:extLst>
          </p:cNvPr>
          <p:cNvSpPr txBox="1"/>
          <p:nvPr/>
        </p:nvSpPr>
        <p:spPr>
          <a:xfrm>
            <a:off x="6268709" y="3061476"/>
            <a:ext cx="434647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Детские и молодёжные общественные организации региона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493516A-9DB3-034A-9098-071885051A07}"/>
              </a:ext>
            </a:extLst>
          </p:cNvPr>
          <p:cNvSpPr/>
          <p:nvPr/>
        </p:nvSpPr>
        <p:spPr>
          <a:xfrm>
            <a:off x="1104954" y="4175502"/>
            <a:ext cx="4531267" cy="2183662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0C8663-29CD-CC4B-843D-645C60CDCD31}"/>
              </a:ext>
            </a:extLst>
          </p:cNvPr>
          <p:cNvSpPr txBox="1"/>
          <p:nvPr/>
        </p:nvSpPr>
        <p:spPr>
          <a:xfrm>
            <a:off x="1145200" y="4072622"/>
            <a:ext cx="4346470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Партнерские соглашения: </a:t>
            </a:r>
            <a:b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</a:b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- Управление МЧС по Оренбургской области;</a:t>
            </a:r>
          </a:p>
          <a:p>
            <a:pPr marL="285750" indent="-285750">
              <a:buFontTx/>
              <a:buChar char="-"/>
            </a:pP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Оренбургский филиал </a:t>
            </a:r>
            <a:r>
              <a:rPr lang="ru-RU" sz="1750" b="1" dirty="0" err="1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РАНХиГС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;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  <a:p>
            <a:pPr marL="285750" indent="-285750">
              <a:buFontTx/>
              <a:buChar char="-"/>
            </a:pP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ФГБОУ ВО «Оренбургский государственный университет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ФГБОУ ВО «Оренбургский государственный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 педагогический университет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»;</a:t>
            </a:r>
          </a:p>
          <a:p>
            <a:pPr marL="285750" indent="-285750">
              <a:buFontTx/>
              <a:buChar char="-"/>
            </a:pPr>
            <a:endParaRPr lang="ru-RU" sz="1750" b="1" dirty="0" smtClean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311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127003" y="0"/>
            <a:ext cx="12268196" cy="72065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BCD655D-B460-104A-ABA9-668B8109E778}"/>
              </a:ext>
            </a:extLst>
          </p:cNvPr>
          <p:cNvSpPr/>
          <p:nvPr/>
        </p:nvSpPr>
        <p:spPr>
          <a:xfrm>
            <a:off x="5269147" y="-77031"/>
            <a:ext cx="1999125" cy="194614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5406534" y="-9386"/>
            <a:ext cx="1821255" cy="1808510"/>
          </a:xfrm>
          <a:prstGeom prst="ellipse">
            <a:avLst/>
          </a:prstGeom>
          <a:solidFill>
            <a:schemeClr val="accent1">
              <a:lumMod val="50000"/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5767777" y="342334"/>
            <a:ext cx="1098768" cy="10987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91" y="459495"/>
            <a:ext cx="855939" cy="855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57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6359164"/>
            <a:ext cx="10940719" cy="49883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F89C68-2D8A-7A44-B665-F7D6DC07C3F4}"/>
              </a:ext>
            </a:extLst>
          </p:cNvPr>
          <p:cNvSpPr txBox="1"/>
          <p:nvPr/>
        </p:nvSpPr>
        <p:spPr>
          <a:xfrm>
            <a:off x="139700" y="260127"/>
            <a:ext cx="5359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#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КОМАНДАРДШ56: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СИСТЕМА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РАБОТЫ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94178A6-3C9F-2644-AF8E-834C2F432C17}"/>
              </a:ext>
            </a:extLst>
          </p:cNvPr>
          <p:cNvSpPr/>
          <p:nvPr/>
        </p:nvSpPr>
        <p:spPr>
          <a:xfrm>
            <a:off x="3073400" y="1778292"/>
            <a:ext cx="6311899" cy="1238913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1D6F6D-845C-4E40-B39D-AF04B18E2B20}"/>
              </a:ext>
            </a:extLst>
          </p:cNvPr>
          <p:cNvSpPr txBox="1"/>
          <p:nvPr/>
        </p:nvSpPr>
        <p:spPr>
          <a:xfrm>
            <a:off x="3606800" y="1993900"/>
            <a:ext cx="5744110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Областной совет – 23 представителя органов исполнительной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власти, детских, молодёжных, общественных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организаций региона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A28289B-EA55-7B4D-BD4F-CF7D69CF0486}"/>
              </a:ext>
            </a:extLst>
          </p:cNvPr>
          <p:cNvSpPr/>
          <p:nvPr/>
        </p:nvSpPr>
        <p:spPr>
          <a:xfrm>
            <a:off x="3073399" y="5276260"/>
            <a:ext cx="6311899" cy="984839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5F422A-AFAB-4A4B-BAA7-65E0E51D1C84}"/>
              </a:ext>
            </a:extLst>
          </p:cNvPr>
          <p:cNvSpPr txBox="1"/>
          <p:nvPr/>
        </p:nvSpPr>
        <p:spPr>
          <a:xfrm>
            <a:off x="3606801" y="5387098"/>
            <a:ext cx="577849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Ресурсный центр – юридическое лицо АНО «Ресурсный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центр по поддержке детского, молодёжного, добровольческого движения Оренбургской области»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6E81EFF-CB3F-504C-8456-F0B40145C155}"/>
              </a:ext>
            </a:extLst>
          </p:cNvPr>
          <p:cNvSpPr/>
          <p:nvPr/>
        </p:nvSpPr>
        <p:spPr>
          <a:xfrm>
            <a:off x="3073400" y="3132685"/>
            <a:ext cx="6311899" cy="588415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1DC993-B9F4-3745-BA5F-3CE50C32BD9E}"/>
              </a:ext>
            </a:extLst>
          </p:cNvPr>
          <p:cNvSpPr txBox="1"/>
          <p:nvPr/>
        </p:nvSpPr>
        <p:spPr>
          <a:xfrm>
            <a:off x="3594138" y="3241625"/>
            <a:ext cx="3050072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Детский областной совет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493516A-9DB3-034A-9098-071885051A07}"/>
              </a:ext>
            </a:extLst>
          </p:cNvPr>
          <p:cNvSpPr/>
          <p:nvPr/>
        </p:nvSpPr>
        <p:spPr>
          <a:xfrm>
            <a:off x="3039011" y="3867623"/>
            <a:ext cx="6311899" cy="1244261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0C8663-29CD-CC4B-843D-645C60CDCD31}"/>
              </a:ext>
            </a:extLst>
          </p:cNvPr>
          <p:cNvSpPr txBox="1"/>
          <p:nvPr/>
        </p:nvSpPr>
        <p:spPr>
          <a:xfrm>
            <a:off x="3606800" y="4028089"/>
            <a:ext cx="57784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Партнерство с органами исполнительной власти: министерство социального развития, министерство образования, департамент молодёжной политики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E4E266-0413-8844-8031-5233C35D615F}"/>
              </a:ext>
            </a:extLst>
          </p:cNvPr>
          <p:cNvSpPr txBox="1"/>
          <p:nvPr/>
        </p:nvSpPr>
        <p:spPr>
          <a:xfrm>
            <a:off x="2660795" y="6427763"/>
            <a:ext cx="7215828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ПЕРВИЧНОЕ ОТДЕЛЕНИЕ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РОССИЙСКОГО ДВИЖЕНИЯ ШКОЛЬНИКОВ 2020</a:t>
            </a:r>
          </a:p>
        </p:txBody>
      </p:sp>
    </p:spTree>
    <p:extLst>
      <p:ext uri="{BB962C8B-B14F-4D97-AF65-F5344CB8AC3E}">
        <p14:creationId xmlns:p14="http://schemas.microsoft.com/office/powerpoint/2010/main" val="9451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76196" y="51818"/>
            <a:ext cx="12268196" cy="72065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BCD655D-B460-104A-ABA9-668B8109E778}"/>
              </a:ext>
            </a:extLst>
          </p:cNvPr>
          <p:cNvSpPr/>
          <p:nvPr/>
        </p:nvSpPr>
        <p:spPr>
          <a:xfrm>
            <a:off x="5269147" y="-77031"/>
            <a:ext cx="1999125" cy="194614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5406534" y="-9386"/>
            <a:ext cx="1821255" cy="1808510"/>
          </a:xfrm>
          <a:prstGeom prst="ellipse">
            <a:avLst/>
          </a:prstGeom>
          <a:solidFill>
            <a:schemeClr val="accent1">
              <a:lumMod val="50000"/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5767777" y="342334"/>
            <a:ext cx="1098768" cy="10987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91" y="459495"/>
            <a:ext cx="855939" cy="855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57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6359164"/>
            <a:ext cx="10940719" cy="49883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F89C68-2D8A-7A44-B665-F7D6DC07C3F4}"/>
              </a:ext>
            </a:extLst>
          </p:cNvPr>
          <p:cNvSpPr txBox="1"/>
          <p:nvPr/>
        </p:nvSpPr>
        <p:spPr>
          <a:xfrm>
            <a:off x="166424" y="229998"/>
            <a:ext cx="753177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#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КОМАНДАРДШ56: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МЕХАНИЗМЫ РАБОТЫ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94178A6-3C9F-2644-AF8E-834C2F432C17}"/>
              </a:ext>
            </a:extLst>
          </p:cNvPr>
          <p:cNvSpPr/>
          <p:nvPr/>
        </p:nvSpPr>
        <p:spPr>
          <a:xfrm>
            <a:off x="1266197" y="1861289"/>
            <a:ext cx="4513422" cy="1238913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1D6F6D-845C-4E40-B39D-AF04B18E2B20}"/>
              </a:ext>
            </a:extLst>
          </p:cNvPr>
          <p:cNvSpPr txBox="1"/>
          <p:nvPr/>
        </p:nvSpPr>
        <p:spPr>
          <a:xfrm>
            <a:off x="1702670" y="2215514"/>
            <a:ext cx="36415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кураторами структурных подразделений РДШ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6E81EFF-CB3F-504C-8456-F0B40145C155}"/>
              </a:ext>
            </a:extLst>
          </p:cNvPr>
          <p:cNvSpPr/>
          <p:nvPr/>
        </p:nvSpPr>
        <p:spPr>
          <a:xfrm>
            <a:off x="7063241" y="1861288"/>
            <a:ext cx="4512341" cy="1261999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493516A-9DB3-034A-9098-071885051A07}"/>
              </a:ext>
            </a:extLst>
          </p:cNvPr>
          <p:cNvSpPr/>
          <p:nvPr/>
        </p:nvSpPr>
        <p:spPr>
          <a:xfrm>
            <a:off x="4089400" y="5297353"/>
            <a:ext cx="4762500" cy="707887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2C8287-A28A-3645-B962-A83ECD6EABD5}"/>
              </a:ext>
            </a:extLst>
          </p:cNvPr>
          <p:cNvSpPr txBox="1"/>
          <p:nvPr/>
        </p:nvSpPr>
        <p:spPr>
          <a:xfrm>
            <a:off x="7280973" y="2138772"/>
            <a:ext cx="420918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активистами - лидерами структурных подразделений РДШ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C7184F4-1B6E-3940-B3A0-D3B8CDDE9BBC}"/>
              </a:ext>
            </a:extLst>
          </p:cNvPr>
          <p:cNvSpPr txBox="1"/>
          <p:nvPr/>
        </p:nvSpPr>
        <p:spPr>
          <a:xfrm>
            <a:off x="1371600" y="5112687"/>
            <a:ext cx="1019475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Школьно-студенческий педагогический отряд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«ПЕРСПЕКТИВА»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65C394A-D1C3-AF44-8874-994FB62FA474}"/>
              </a:ext>
            </a:extLst>
          </p:cNvPr>
          <p:cNvSpPr/>
          <p:nvPr/>
        </p:nvSpPr>
        <p:spPr>
          <a:xfrm>
            <a:off x="7063241" y="3200317"/>
            <a:ext cx="4503115" cy="765229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54BAFB39-3F59-C049-8181-2EB0F61B3321}"/>
              </a:ext>
            </a:extLst>
          </p:cNvPr>
          <p:cNvSpPr/>
          <p:nvPr/>
        </p:nvSpPr>
        <p:spPr>
          <a:xfrm>
            <a:off x="7063241" y="4263477"/>
            <a:ext cx="4512341" cy="458012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ADB6279-E1A4-5748-AEF9-C5DAA4836A2E}"/>
              </a:ext>
            </a:extLst>
          </p:cNvPr>
          <p:cNvSpPr/>
          <p:nvPr/>
        </p:nvSpPr>
        <p:spPr>
          <a:xfrm>
            <a:off x="1267277" y="3180941"/>
            <a:ext cx="4512341" cy="671421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C5D4100-BA3C-4549-AECA-B4E91152C8FA}"/>
              </a:ext>
            </a:extLst>
          </p:cNvPr>
          <p:cNvSpPr/>
          <p:nvPr/>
        </p:nvSpPr>
        <p:spPr>
          <a:xfrm>
            <a:off x="1267277" y="4263477"/>
            <a:ext cx="4512341" cy="458012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1D6F6D-845C-4E40-B39D-AF04B18E2B20}"/>
              </a:ext>
            </a:extLst>
          </p:cNvPr>
          <p:cNvSpPr txBox="1"/>
          <p:nvPr/>
        </p:nvSpPr>
        <p:spPr>
          <a:xfrm>
            <a:off x="1702131" y="3206032"/>
            <a:ext cx="36415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 областных семинар – совещания в год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1D6F6D-845C-4E40-B39D-AF04B18E2B20}"/>
              </a:ext>
            </a:extLst>
          </p:cNvPr>
          <p:cNvSpPr txBox="1"/>
          <p:nvPr/>
        </p:nvSpPr>
        <p:spPr>
          <a:xfrm>
            <a:off x="7280973" y="3319216"/>
            <a:ext cx="36415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Система мотивации активистов РДШ в Оренбургской области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81D6F6D-845C-4E40-B39D-AF04B18E2B20}"/>
              </a:ext>
            </a:extLst>
          </p:cNvPr>
          <p:cNvSpPr txBox="1"/>
          <p:nvPr/>
        </p:nvSpPr>
        <p:spPr>
          <a:xfrm>
            <a:off x="1764980" y="4335416"/>
            <a:ext cx="36415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Информационная политика 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1D6F6D-845C-4E40-B39D-AF04B18E2B20}"/>
              </a:ext>
            </a:extLst>
          </p:cNvPr>
          <p:cNvSpPr txBox="1"/>
          <p:nvPr/>
        </p:nvSpPr>
        <p:spPr>
          <a:xfrm>
            <a:off x="7280973" y="4315648"/>
            <a:ext cx="36415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Областные профильные смены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E4E266-0413-8844-8031-5233C35D615F}"/>
              </a:ext>
            </a:extLst>
          </p:cNvPr>
          <p:cNvSpPr txBox="1"/>
          <p:nvPr/>
        </p:nvSpPr>
        <p:spPr>
          <a:xfrm>
            <a:off x="2660795" y="6406985"/>
            <a:ext cx="7215828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ПЕРВИЧНОЕ ОТДЕЛЕНИЕ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РОССИЙСКОГО ДВИЖЕНИЯ ШКОЛЬНИКОВ 2020</a:t>
            </a:r>
          </a:p>
        </p:txBody>
      </p:sp>
    </p:spTree>
    <p:extLst>
      <p:ext uri="{BB962C8B-B14F-4D97-AF65-F5344CB8AC3E}">
        <p14:creationId xmlns:p14="http://schemas.microsoft.com/office/powerpoint/2010/main" val="152486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76196" y="0"/>
            <a:ext cx="12268196" cy="72065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accent1">
                    <a:lumMod val="5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BCD655D-B460-104A-ABA9-668B8109E778}"/>
              </a:ext>
            </a:extLst>
          </p:cNvPr>
          <p:cNvSpPr/>
          <p:nvPr/>
        </p:nvSpPr>
        <p:spPr>
          <a:xfrm>
            <a:off x="4898393" y="24621"/>
            <a:ext cx="1999125" cy="194614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4987330" y="24621"/>
            <a:ext cx="1821255" cy="1808510"/>
          </a:xfrm>
          <a:prstGeom prst="ellipse">
            <a:avLst/>
          </a:prstGeom>
          <a:solidFill>
            <a:schemeClr val="accent1">
              <a:lumMod val="50000"/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5356541" y="403931"/>
            <a:ext cx="1098768" cy="10987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87" y="493502"/>
            <a:ext cx="855939" cy="855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57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6359164"/>
            <a:ext cx="10940719" cy="49883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3D424CC-4DA6-1947-8C3F-7F19C3A8248A}"/>
              </a:ext>
            </a:extLst>
          </p:cNvPr>
          <p:cNvSpPr/>
          <p:nvPr/>
        </p:nvSpPr>
        <p:spPr>
          <a:xfrm>
            <a:off x="682314" y="2150464"/>
            <a:ext cx="1677353" cy="1677353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1DC993-B9F4-3745-BA5F-3CE50C32BD9E}"/>
              </a:ext>
            </a:extLst>
          </p:cNvPr>
          <p:cNvSpPr txBox="1"/>
          <p:nvPr/>
        </p:nvSpPr>
        <p:spPr>
          <a:xfrm>
            <a:off x="2292932" y="2304679"/>
            <a:ext cx="270375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Детский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добровольческий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форум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98838F-CE88-1040-AD5E-C72AC544FD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620505" y="2116628"/>
            <a:ext cx="1641474" cy="1590027"/>
          </a:xfrm>
          <a:prstGeom prst="ellipse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85DA8DB-ED19-6344-BC5F-6C1A69600DE3}"/>
              </a:ext>
            </a:extLst>
          </p:cNvPr>
          <p:cNvSpPr txBox="1"/>
          <p:nvPr/>
        </p:nvSpPr>
        <p:spPr>
          <a:xfrm>
            <a:off x="2219333" y="2158892"/>
            <a:ext cx="18513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ЮниОр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275EB77E-A877-F64E-B621-C5EAE7FEF0E6}"/>
              </a:ext>
            </a:extLst>
          </p:cNvPr>
          <p:cNvSpPr/>
          <p:nvPr/>
        </p:nvSpPr>
        <p:spPr>
          <a:xfrm>
            <a:off x="608715" y="4076696"/>
            <a:ext cx="1677353" cy="1677353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DD3761D-CF9B-6E4B-A406-41BE595D77AB}"/>
              </a:ext>
            </a:extLst>
          </p:cNvPr>
          <p:cNvSpPr txBox="1"/>
          <p:nvPr/>
        </p:nvSpPr>
        <p:spPr>
          <a:xfrm>
            <a:off x="2542310" y="4258893"/>
            <a:ext cx="2703759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Команда</a:t>
            </a:r>
          </a:p>
          <a:p>
            <a:pPr algn="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Российского движения школьников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2268D0B-33D0-4149-9C4A-A736BCB4D104}"/>
              </a:ext>
            </a:extLst>
          </p:cNvPr>
          <p:cNvSpPr txBox="1"/>
          <p:nvPr/>
        </p:nvSpPr>
        <p:spPr>
          <a:xfrm>
            <a:off x="2109887" y="4113839"/>
            <a:ext cx="21731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ЛУЧШАЯ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2427F209-AE89-2D46-8246-11A85B344D88}"/>
              </a:ext>
            </a:extLst>
          </p:cNvPr>
          <p:cNvSpPr/>
          <p:nvPr/>
        </p:nvSpPr>
        <p:spPr>
          <a:xfrm>
            <a:off x="9889003" y="2783815"/>
            <a:ext cx="1677353" cy="1677353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2866C11-1CFF-6D45-B29B-0A2D7B625822}"/>
              </a:ext>
            </a:extLst>
          </p:cNvPr>
          <p:cNvSpPr txBox="1"/>
          <p:nvPr/>
        </p:nvSpPr>
        <p:spPr>
          <a:xfrm>
            <a:off x="6867093" y="3127956"/>
            <a:ext cx="2703759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Среди </a:t>
            </a:r>
          </a:p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активистов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школьного музейного движения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5F1999A-5AF2-6E41-8006-0D60A3CCB640}"/>
              </a:ext>
            </a:extLst>
          </p:cNvPr>
          <p:cNvSpPr txBox="1"/>
          <p:nvPr/>
        </p:nvSpPr>
        <p:spPr>
          <a:xfrm>
            <a:off x="7046735" y="3018487"/>
            <a:ext cx="23444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КОНКУРС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7822980F-C54F-9A46-97A2-8A240969C0E4}"/>
              </a:ext>
            </a:extLst>
          </p:cNvPr>
          <p:cNvSpPr/>
          <p:nvPr/>
        </p:nvSpPr>
        <p:spPr>
          <a:xfrm>
            <a:off x="9800102" y="4691281"/>
            <a:ext cx="1677353" cy="1677353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3E6961-CE78-6F48-AB54-7B1212A0B78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736" y="3978444"/>
            <a:ext cx="1682597" cy="1683709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3F733A-BBA9-674D-8414-D75884949D7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</a:blip>
          <a:stretch>
            <a:fillRect/>
          </a:stretch>
        </p:blipFill>
        <p:spPr>
          <a:xfrm>
            <a:off x="9822926" y="2787410"/>
            <a:ext cx="1631703" cy="1631703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1A2871-1976-F740-B2E3-A5258C973B6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04908" y="4709016"/>
            <a:ext cx="1578368" cy="1571515"/>
          </a:xfrm>
          <a:prstGeom prst="ellipse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A786A10-BA94-ED4E-BF96-D515A9DB63CA}"/>
              </a:ext>
            </a:extLst>
          </p:cNvPr>
          <p:cNvSpPr txBox="1"/>
          <p:nvPr/>
        </p:nvSpPr>
        <p:spPr>
          <a:xfrm>
            <a:off x="6853380" y="4941188"/>
            <a:ext cx="270375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Среди </a:t>
            </a:r>
          </a:p>
          <a:p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местных отделений РДШ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C780ACA-CEEC-D54E-9687-370E416B25AA}"/>
              </a:ext>
            </a:extLst>
          </p:cNvPr>
          <p:cNvSpPr txBox="1"/>
          <p:nvPr/>
        </p:nvSpPr>
        <p:spPr>
          <a:xfrm>
            <a:off x="7090439" y="4866751"/>
            <a:ext cx="23444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КОНКУРС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FDF056E-CF6D-6B47-ADD6-D4C61FDD2C8C}"/>
              </a:ext>
            </a:extLst>
          </p:cNvPr>
          <p:cNvSpPr txBox="1"/>
          <p:nvPr/>
        </p:nvSpPr>
        <p:spPr>
          <a:xfrm>
            <a:off x="209073" y="259751"/>
            <a:ext cx="668844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#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КОМАНДАРДШ56: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РЕГИОНАЛЬНЫЕ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ПРОЕКТЫ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92309E25-4290-F54E-9A21-A8EEF7BA6F1A}"/>
              </a:ext>
            </a:extLst>
          </p:cNvPr>
          <p:cNvSpPr/>
          <p:nvPr/>
        </p:nvSpPr>
        <p:spPr>
          <a:xfrm>
            <a:off x="9822926" y="801800"/>
            <a:ext cx="1677353" cy="1677353"/>
          </a:xfrm>
          <a:prstGeom prst="ellipse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A832BE7-4988-B442-AF6A-1FB19CE41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1594" y="765498"/>
            <a:ext cx="1677875" cy="1677353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44B0F03-614F-E746-BB04-0BADE064422F}"/>
              </a:ext>
            </a:extLst>
          </p:cNvPr>
          <p:cNvSpPr txBox="1"/>
          <p:nvPr/>
        </p:nvSpPr>
        <p:spPr>
          <a:xfrm>
            <a:off x="6553200" y="876373"/>
            <a:ext cx="32022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ДИНАСТИЯ РДШ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78B3C43-ED8B-5343-A99B-71970C329810}"/>
              </a:ext>
            </a:extLst>
          </p:cNvPr>
          <p:cNvSpPr txBox="1"/>
          <p:nvPr/>
        </p:nvSpPr>
        <p:spPr>
          <a:xfrm>
            <a:off x="5356541" y="1325005"/>
            <a:ext cx="43131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Региональный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cs typeface="Futura Condensed ExtraBold" panose="020B0602020204020303" pitchFamily="34" charset="-79"/>
            </a:endParaRPr>
          </a:p>
          <a:p>
            <a:pPr algn="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детско-родительский Форум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E4E266-0413-8844-8031-5233C35D615F}"/>
              </a:ext>
            </a:extLst>
          </p:cNvPr>
          <p:cNvSpPr txBox="1"/>
          <p:nvPr/>
        </p:nvSpPr>
        <p:spPr>
          <a:xfrm>
            <a:off x="2286000" y="6406985"/>
            <a:ext cx="7215828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ПЕРВИЧНОЕ ОТДЕЛЕНИЕ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cs typeface="Futura Condensed ExtraBold" panose="020B0602020204020303" pitchFamily="34" charset="-79"/>
              </a:rPr>
              <a:t>РОССИЙСКОГО ДВИЖЕНИЯ ШКОЛЬНИКОВ 2020</a:t>
            </a:r>
          </a:p>
        </p:txBody>
      </p:sp>
    </p:spTree>
    <p:extLst>
      <p:ext uri="{BB962C8B-B14F-4D97-AF65-F5344CB8AC3E}">
        <p14:creationId xmlns:p14="http://schemas.microsoft.com/office/powerpoint/2010/main" val="235634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768447-990F-AF45-AD13-EBECCA9C4A37}"/>
              </a:ext>
            </a:extLst>
          </p:cNvPr>
          <p:cNvSpPr/>
          <p:nvPr/>
        </p:nvSpPr>
        <p:spPr>
          <a:xfrm>
            <a:off x="-76200" y="-60960"/>
            <a:ext cx="12344400" cy="6979920"/>
          </a:xfrm>
          <a:prstGeom prst="rect">
            <a:avLst/>
          </a:prstGeom>
          <a:solidFill>
            <a:schemeClr val="accent1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C2C42C2-B9C9-F146-9010-0BE6F1E9C759}"/>
              </a:ext>
            </a:extLst>
          </p:cNvPr>
          <p:cNvSpPr txBox="1"/>
          <p:nvPr/>
        </p:nvSpPr>
        <p:spPr>
          <a:xfrm>
            <a:off x="-127003" y="0"/>
            <a:ext cx="12268196" cy="72065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50000"/>
              </a:schemeClr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bg2">
                    <a:lumMod val="9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 2020 ИТОГИ ОРО РДШ ОРЕНБУРГСКАЯ ОБЛАСТЬ ОРО РДШ ИТОГИ 2020 ОРЕНБУРГСКАЯ ОБЛАСТЬ РДШ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bg2">
                    <a:lumMod val="9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РОССИЙСКОЕ ДВИЖЕНИЕ ШКОЛЬНИКОВ</a:t>
            </a:r>
          </a:p>
          <a:p>
            <a:pPr algn="just">
              <a:lnSpc>
                <a:spcPts val="4580"/>
              </a:lnSpc>
            </a:pPr>
            <a:r>
              <a:rPr lang="ru-RU" sz="5400" b="1" dirty="0">
                <a:solidFill>
                  <a:schemeClr val="bg2">
                    <a:lumMod val="90000"/>
                    <a:alpha val="2000"/>
                  </a:schemeClr>
                </a:solidFill>
                <a:cs typeface="Futura Condensed ExtraBold" panose="020B0602020204020303" pitchFamily="34" charset="-79"/>
              </a:rPr>
              <a:t>2020 ИТОГИ ОРО РДШ ОРЕНБУРГСКАЯ ОБЛАСТЬ ОРО РДШ ИТОГИ 2020 РДШ056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D82CE0F-007F-3A41-830A-FF22D0C2B4D8}"/>
              </a:ext>
            </a:extLst>
          </p:cNvPr>
          <p:cNvSpPr/>
          <p:nvPr/>
        </p:nvSpPr>
        <p:spPr>
          <a:xfrm>
            <a:off x="8929295" y="3409506"/>
            <a:ext cx="2672203" cy="2697962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01EFF55-8CB1-9543-8D0F-628DC410E062}"/>
              </a:ext>
            </a:extLst>
          </p:cNvPr>
          <p:cNvSpPr/>
          <p:nvPr/>
        </p:nvSpPr>
        <p:spPr>
          <a:xfrm>
            <a:off x="9328612" y="3821703"/>
            <a:ext cx="1873568" cy="187356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7E6F2A-CF12-444D-8761-D938E679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83" y="4028733"/>
            <a:ext cx="1459507" cy="14595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73EBFC2-FC7F-C447-93AE-7C47DB4CE842}"/>
                  </a:ext>
                </a:extLst>
              </p14:cNvPr>
              <p14:cNvContentPartPr/>
              <p14:nvPr/>
            </p14:nvContentPartPr>
            <p14:xfrm>
              <a:off x="1921050" y="311449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3EBFC2-FC7F-C447-93AE-7C47DB4CE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570" y="3099015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8C3DC97-46B3-8B41-9163-32EB3F5ACEF1}"/>
              </a:ext>
            </a:extLst>
          </p:cNvPr>
          <p:cNvSpPr/>
          <p:nvPr/>
        </p:nvSpPr>
        <p:spPr>
          <a:xfrm>
            <a:off x="536736" y="6359164"/>
            <a:ext cx="10940719" cy="49883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E4E266-0413-8844-8031-5233C35D615F}"/>
              </a:ext>
            </a:extLst>
          </p:cNvPr>
          <p:cNvSpPr txBox="1"/>
          <p:nvPr/>
        </p:nvSpPr>
        <p:spPr>
          <a:xfrm>
            <a:off x="625636" y="6406985"/>
            <a:ext cx="10940720" cy="361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ИТОГИ РАБОТЫ ОРЕНБУРГСКОГО РЕГИОНАЛЬНОГО ОТДЕЛЕНИЯ РОССИЙСКОГО ДВИЖЕНИЯ ШКОЛЬНИКОВ 2020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8AAFE6B-6A40-9144-A2B0-16B707AE748D}"/>
              </a:ext>
            </a:extLst>
          </p:cNvPr>
          <p:cNvSpPr/>
          <p:nvPr/>
        </p:nvSpPr>
        <p:spPr>
          <a:xfrm flipV="1">
            <a:off x="-449980" y="260127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39FD06-0032-3A4D-B810-65B0AE5D873B}"/>
              </a:ext>
            </a:extLst>
          </p:cNvPr>
          <p:cNvSpPr/>
          <p:nvPr/>
        </p:nvSpPr>
        <p:spPr>
          <a:xfrm flipV="1">
            <a:off x="11791705" y="5128239"/>
            <a:ext cx="899959" cy="908634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QR-Code Generator">
            <a:extLst>
              <a:ext uri="{FF2B5EF4-FFF2-40B4-BE49-F238E27FC236}">
                <a16:creationId xmlns:a16="http://schemas.microsoft.com/office/drawing/2014/main" xmlns="" id="{63CFC7CD-11DF-9546-90C7-06ABD6F9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9" y="405537"/>
            <a:ext cx="1587409" cy="15874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9DBCCC-510B-D049-A7D4-F7603881B287}"/>
              </a:ext>
            </a:extLst>
          </p:cNvPr>
          <p:cNvSpPr txBox="1"/>
          <p:nvPr/>
        </p:nvSpPr>
        <p:spPr>
          <a:xfrm>
            <a:off x="7126038" y="1092700"/>
            <a:ext cx="272782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Оренбургское региональное отделение РДШ «</a:t>
            </a:r>
            <a:r>
              <a:rPr lang="ru-RU" sz="1750" b="1" dirty="0" err="1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Вконтакте</a:t>
            </a:r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»</a:t>
            </a:r>
          </a:p>
        </p:txBody>
      </p:sp>
      <p:pic>
        <p:nvPicPr>
          <p:cNvPr id="1028" name="Picture 4" descr="QR-Code Generator">
            <a:extLst>
              <a:ext uri="{FF2B5EF4-FFF2-40B4-BE49-F238E27FC236}">
                <a16:creationId xmlns:a16="http://schemas.microsoft.com/office/drawing/2014/main" xmlns="" id="{EB3A8C35-7B3A-CE44-ACEE-7394F6F7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0" y="2324101"/>
            <a:ext cx="1587408" cy="1587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0619A5-58FB-D944-A338-AC0129A8F196}"/>
              </a:ext>
            </a:extLst>
          </p:cNvPr>
          <p:cNvSpPr txBox="1"/>
          <p:nvPr/>
        </p:nvSpPr>
        <p:spPr>
          <a:xfrm>
            <a:off x="6277554" y="3018893"/>
            <a:ext cx="2672204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Оренбургское региональное отделение РДШ «</a:t>
            </a:r>
            <a:r>
              <a:rPr lang="en-US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Instagram</a:t>
            </a:r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9DC373-601B-5D4B-BC41-BE5F32DB40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65"/>
          <a:stretch/>
        </p:blipFill>
        <p:spPr>
          <a:xfrm>
            <a:off x="2332820" y="405538"/>
            <a:ext cx="4636969" cy="1587408"/>
          </a:xfrm>
          <a:prstGeom prst="round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A1C367-A80E-B649-84ED-77348046A9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01" r="9386"/>
          <a:stretch/>
        </p:blipFill>
        <p:spPr>
          <a:xfrm>
            <a:off x="2360430" y="2284942"/>
            <a:ext cx="3735635" cy="1634197"/>
          </a:xfrm>
          <a:prstGeom prst="round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7B8DBD-C9F7-9F44-82A4-49866EE7D102}"/>
              </a:ext>
            </a:extLst>
          </p:cNvPr>
          <p:cNvSpPr txBox="1"/>
          <p:nvPr/>
        </p:nvSpPr>
        <p:spPr>
          <a:xfrm>
            <a:off x="449979" y="4340265"/>
            <a:ext cx="718695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Место расположения: г. Оренбург, ул. Постникова, 26А</a:t>
            </a:r>
          </a:p>
          <a:p>
            <a:r>
              <a:rPr lang="en-US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E-mail</a:t>
            </a:r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 для связи: </a:t>
            </a:r>
            <a:r>
              <a:rPr lang="en-US" sz="1750" b="1" dirty="0">
                <a:cs typeface="Futura Condensed ExtraBold" panose="020B0602020204020303" pitchFamily="34" charset="-79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RMS56@YANDEX.RU</a:t>
            </a:r>
            <a:endParaRPr lang="ru-RU" sz="1750" b="1" dirty="0">
              <a:cs typeface="Futura Condensed ExtraBold" panose="020B0602020204020303" pitchFamily="34" charset="-79"/>
            </a:endParaRPr>
          </a:p>
          <a:p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Рабочий телефон: 8-987-887-47-09</a:t>
            </a:r>
          </a:p>
          <a:p>
            <a:r>
              <a:rPr lang="ru-RU" sz="1750" b="1" dirty="0">
                <a:solidFill>
                  <a:schemeClr val="bg2">
                    <a:lumMod val="90000"/>
                  </a:schemeClr>
                </a:solidFill>
                <a:cs typeface="Futura Condensed ExtraBold" panose="020B0602020204020303" pitchFamily="34" charset="-79"/>
              </a:rPr>
              <a:t>Рег. координатор: Добровольская Елена Александровна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54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633</Words>
  <Application>Microsoft Office PowerPoint</Application>
  <PresentationFormat>Произвольный</PresentationFormat>
  <Paragraphs>89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38</cp:revision>
  <dcterms:created xsi:type="dcterms:W3CDTF">2021-02-14T21:53:12Z</dcterms:created>
  <dcterms:modified xsi:type="dcterms:W3CDTF">2021-10-15T06:24:00Z</dcterms:modified>
</cp:coreProperties>
</file>