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335" r:id="rId3"/>
    <p:sldId id="313" r:id="rId4"/>
    <p:sldId id="314" r:id="rId5"/>
    <p:sldId id="329" r:id="rId6"/>
    <p:sldId id="330" r:id="rId7"/>
    <p:sldId id="331" r:id="rId8"/>
    <p:sldId id="328" r:id="rId9"/>
    <p:sldId id="325" r:id="rId10"/>
  </p:sldIdLst>
  <p:sldSz cx="24384000" cy="13716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0" marR="0" indent="228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0" marR="0" indent="457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0" marR="0" indent="685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0" marR="0" indent="9144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0" marR="0" indent="11430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0" marR="0" indent="1371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0" marR="0" indent="1600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0" marR="0" indent="1828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17222C"/>
    <a:srgbClr val="FFFFFF"/>
    <a:srgbClr val="CBAD69"/>
    <a:srgbClr val="FFCC00"/>
    <a:srgbClr val="422119"/>
    <a:srgbClr val="422116"/>
    <a:srgbClr val="422100"/>
    <a:srgbClr val="3A1D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29"/>
  </p:normalViewPr>
  <p:slideViewPr>
    <p:cSldViewPr snapToGrid="0" snapToObjects="1" showGuides="1">
      <p:cViewPr varScale="1">
        <p:scale>
          <a:sx n="55" d="100"/>
          <a:sy n="55" d="100"/>
        </p:scale>
        <p:origin x="1170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7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55127" y="2919413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10599" y="2919413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66071" y="2919413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521544" y="2919413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55127" y="6791759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610599" y="6791759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566071" y="6791759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521544" y="6791759"/>
            <a:ext cx="3241675" cy="32416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"/>
          <p:cNvSpPr/>
          <p:nvPr/>
        </p:nvSpPr>
        <p:spPr>
          <a:xfrm flipV="1">
            <a:off x="4973320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26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Line"/>
          <p:cNvSpPr/>
          <p:nvPr/>
        </p:nvSpPr>
        <p:spPr>
          <a:xfrm flipV="1">
            <a:off x="9794239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26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 flipV="1">
            <a:off x="14615159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26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4" name="Line"/>
          <p:cNvSpPr/>
          <p:nvPr/>
        </p:nvSpPr>
        <p:spPr>
          <a:xfrm flipV="1">
            <a:off x="19436080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26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23480" y="378142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83843" y="378142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944206" y="378142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804570" y="378142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23480" y="708573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83843" y="708573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944206" y="708573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804570" y="7085737"/>
            <a:ext cx="2430462" cy="2432050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83473" y="2391065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32748" y="2452977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182023" y="2452977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931297" y="2452977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83473" y="7108538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32748" y="7170450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182023" y="7170450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931297" y="7170450"/>
            <a:ext cx="4156075" cy="4156075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20000"/>
              <a:lumOff val="80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973320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758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9794239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758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Line"/>
          <p:cNvSpPr/>
          <p:nvPr/>
        </p:nvSpPr>
        <p:spPr>
          <a:xfrm flipV="1">
            <a:off x="14615159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758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Line"/>
          <p:cNvSpPr/>
          <p:nvPr/>
        </p:nvSpPr>
        <p:spPr>
          <a:xfrm flipV="1">
            <a:off x="19436080" y="-22177"/>
            <a:ext cx="1" cy="13760354"/>
          </a:xfrm>
          <a:prstGeom prst="line">
            <a:avLst/>
          </a:prstGeom>
          <a:ln w="25400">
            <a:solidFill>
              <a:srgbClr val="3C4C5B">
                <a:alpha val="758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00335" y="12376730"/>
            <a:ext cx="607908" cy="5969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5" r:id="rId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0" marR="0" indent="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228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457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685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9144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1430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371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1600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1828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emf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b-orb.ru/suppor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50000"/>
            </a:schemeClr>
          </a:fgClr>
          <a:bgClr>
            <a:srgbClr val="42211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ircle"/>
          <p:cNvSpPr/>
          <p:nvPr/>
        </p:nvSpPr>
        <p:spPr>
          <a:xfrm>
            <a:off x="22665377" y="11098046"/>
            <a:ext cx="707449" cy="707448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9" name="Circle"/>
          <p:cNvSpPr/>
          <p:nvPr/>
        </p:nvSpPr>
        <p:spPr>
          <a:xfrm>
            <a:off x="22665377" y="10059411"/>
            <a:ext cx="707449" cy="707449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0" name="Shape"/>
          <p:cNvSpPr/>
          <p:nvPr/>
        </p:nvSpPr>
        <p:spPr>
          <a:xfrm>
            <a:off x="22940905" y="10263939"/>
            <a:ext cx="156400" cy="2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lnSpc>
                <a:spcPct val="100000"/>
              </a:lnSpc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1" name="Circle"/>
          <p:cNvSpPr/>
          <p:nvPr/>
        </p:nvSpPr>
        <p:spPr>
          <a:xfrm>
            <a:off x="22665377" y="12136680"/>
            <a:ext cx="707449" cy="707449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" name="Modern Template…"/>
          <p:cNvSpPr txBox="1"/>
          <p:nvPr/>
        </p:nvSpPr>
        <p:spPr>
          <a:xfrm>
            <a:off x="5181434" y="4061669"/>
            <a:ext cx="13739615" cy="25648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defRPr sz="9600" cap="all" baseline="12500">
                <a:solidFill>
                  <a:srgbClr val="CBAD69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2000" dirty="0"/>
              <a:t>Центр</a:t>
            </a:r>
            <a:endParaRPr lang="en-US" sz="12000" dirty="0"/>
          </a:p>
          <a:p>
            <a:pPr algn="l">
              <a:lnSpc>
                <a:spcPct val="100000"/>
              </a:lnSpc>
              <a:defRPr sz="9600" cap="all" baseline="12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2000" dirty="0"/>
              <a:t>«Мой Бизнес»</a:t>
            </a:r>
            <a:endParaRPr sz="12000" dirty="0"/>
          </a:p>
        </p:txBody>
      </p:sp>
      <p:sp>
        <p:nvSpPr>
          <p:cNvPr id="62" name="PowerPoint and Keynote Templates for business, marketing, education. Support 24/7"/>
          <p:cNvSpPr txBox="1"/>
          <p:nvPr/>
        </p:nvSpPr>
        <p:spPr>
          <a:xfrm>
            <a:off x="5257634" y="7354897"/>
            <a:ext cx="7501931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defRPr/>
            </a:pPr>
            <a:r>
              <a:rPr lang="ru-RU" sz="3200" b="1" dirty="0"/>
              <a:t>г. Оренбург, МЕГАМОЛЛ Армада, 6 галерея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94618" y="9256648"/>
            <a:ext cx="3807951" cy="1041005"/>
            <a:chOff x="2357194" y="9391039"/>
            <a:chExt cx="3807951" cy="1041005"/>
          </a:xfrm>
        </p:grpSpPr>
        <p:sp>
          <p:nvSpPr>
            <p:cNvPr id="63" name="MORE DETAILS"/>
            <p:cNvSpPr txBox="1"/>
            <p:nvPr/>
          </p:nvSpPr>
          <p:spPr>
            <a:xfrm>
              <a:off x="2612309" y="9947841"/>
              <a:ext cx="2842818" cy="38985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>
                <a:lnSpc>
                  <a:spcPct val="70000"/>
                </a:lnSpc>
                <a:defRPr sz="1800" spc="414" baseline="66666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Montserrat-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2800" dirty="0"/>
                <a:t>Узнать больше</a:t>
              </a:r>
              <a:endParaRPr sz="2800" dirty="0"/>
            </a:p>
          </p:txBody>
        </p:sp>
        <p:sp>
          <p:nvSpPr>
            <p:cNvPr id="64" name="Rounded Rectangle"/>
            <p:cNvSpPr/>
            <p:nvPr/>
          </p:nvSpPr>
          <p:spPr>
            <a:xfrm>
              <a:off x="2357194" y="9391039"/>
              <a:ext cx="3807951" cy="1041005"/>
            </a:xfrm>
            <a:prstGeom prst="roundRect">
              <a:avLst>
                <a:gd name="adj" fmla="val 5795"/>
              </a:avLst>
            </a:prstGeom>
            <a:noFill/>
            <a:ln w="25400" cap="flat">
              <a:solidFill>
                <a:srgbClr val="CBAD6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" name="Shape"/>
            <p:cNvSpPr/>
            <p:nvPr/>
          </p:nvSpPr>
          <p:spPr>
            <a:xfrm>
              <a:off x="5377699" y="9845819"/>
              <a:ext cx="285545" cy="15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2" y="0"/>
                  </a:moveTo>
                  <a:lnTo>
                    <a:pt x="14522" y="1817"/>
                  </a:lnTo>
                  <a:lnTo>
                    <a:pt x="18867" y="9507"/>
                  </a:lnTo>
                  <a:lnTo>
                    <a:pt x="0" y="9507"/>
                  </a:lnTo>
                  <a:lnTo>
                    <a:pt x="0" y="12093"/>
                  </a:lnTo>
                  <a:lnTo>
                    <a:pt x="18867" y="12093"/>
                  </a:lnTo>
                  <a:lnTo>
                    <a:pt x="14522" y="19538"/>
                  </a:lnTo>
                  <a:lnTo>
                    <a:pt x="15682" y="21600"/>
                  </a:lnTo>
                  <a:lnTo>
                    <a:pt x="21600" y="10800"/>
                  </a:lnTo>
                  <a:lnTo>
                    <a:pt x="15682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A3E89A-9D55-43BF-B0A9-DC8DD1A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>
            <a:off x="-4355" y="0"/>
            <a:ext cx="5257629" cy="1373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Логотип социальной сети вк – Бесплатные иконки: Социальное">
            <a:extLst>
              <a:ext uri="{FF2B5EF4-FFF2-40B4-BE49-F238E27FC236}">
                <a16:creationId xmlns:a16="http://schemas.microsoft.com/office/drawing/2014/main" id="{B0F247DA-332C-4925-9A03-5BF68AAE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32" y="11283200"/>
            <a:ext cx="426535" cy="4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Иконка «Instagram» — скачай бесплатно PNG и векторе">
            <a:extLst>
              <a:ext uri="{FF2B5EF4-FFF2-40B4-BE49-F238E27FC236}">
                <a16:creationId xmlns:a16="http://schemas.microsoft.com/office/drawing/2014/main" id="{0E3600F7-6EF2-43C1-8086-CA82C3A0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710" y="12292798"/>
            <a:ext cx="431928" cy="4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ED955E15-EF8A-4D0D-8949-9EB3B00C3D0B}"/>
              </a:ext>
            </a:extLst>
          </p:cNvPr>
          <p:cNvSpPr txBox="1"/>
          <p:nvPr/>
        </p:nvSpPr>
        <p:spPr>
          <a:xfrm>
            <a:off x="19678484" y="10536747"/>
            <a:ext cx="4705516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defRPr/>
            </a:pPr>
            <a:r>
              <a:rPr lang="en-US" sz="3200" b="1" dirty="0"/>
              <a:t>vk.com/poddergkaoren</a:t>
            </a:r>
            <a:endParaRPr lang="ru-RU" sz="3200" b="1" dirty="0"/>
          </a:p>
        </p:txBody>
      </p:sp>
      <p:sp>
        <p:nvSpPr>
          <p:cNvPr id="37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7E955FA1-E64C-4633-9E75-9981447417A8}"/>
              </a:ext>
            </a:extLst>
          </p:cNvPr>
          <p:cNvSpPr txBox="1"/>
          <p:nvPr/>
        </p:nvSpPr>
        <p:spPr>
          <a:xfrm>
            <a:off x="17352330" y="11584442"/>
            <a:ext cx="7501931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defRPr/>
            </a:pPr>
            <a:r>
              <a:rPr lang="en-US" sz="3200" b="1" dirty="0"/>
              <a:t>www.facebook.com/gos.poddergka.biznesa</a:t>
            </a:r>
            <a:endParaRPr lang="ru-RU" sz="3200" b="1" dirty="0"/>
          </a:p>
        </p:txBody>
      </p:sp>
      <p:sp>
        <p:nvSpPr>
          <p:cNvPr id="38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CE6671BA-0BB1-4B2A-B61C-D79F60651003}"/>
              </a:ext>
            </a:extLst>
          </p:cNvPr>
          <p:cNvSpPr txBox="1"/>
          <p:nvPr/>
        </p:nvSpPr>
        <p:spPr>
          <a:xfrm>
            <a:off x="18135432" y="12634628"/>
            <a:ext cx="7501931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defRPr/>
            </a:pPr>
            <a:r>
              <a:rPr lang="en-US" sz="3200" b="1" dirty="0"/>
              <a:t>www.instagram.com/my.business56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639307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0" y="0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5123913"/>
            <a:ext cx="7869752" cy="48218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8000" dirty="0"/>
              <a:t>Социальное предпринимательство </a:t>
            </a:r>
            <a:r>
              <a:rPr lang="ru-RU" sz="8800" dirty="0"/>
              <a:t>– это </a:t>
            </a:r>
          </a:p>
          <a:p>
            <a:pPr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3600" dirty="0"/>
              <a:t>предпринимательская активность, направленная на достижение общественно значимых целей и способствующая решению актуальных проблем.</a:t>
            </a:r>
          </a:p>
          <a:p>
            <a:pPr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endParaRPr lang="en-US" sz="8800" dirty="0"/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поддержки предпринимательства</a:t>
            </a:r>
            <a:endParaRPr sz="2800" dirty="0"/>
          </a:p>
        </p:txBody>
      </p:sp>
      <p:pic>
        <p:nvPicPr>
          <p:cNvPr id="7" name="Рисунок 6" descr="Лента">
            <a:extLst>
              <a:ext uri="{FF2B5EF4-FFF2-40B4-BE49-F238E27FC236}">
                <a16:creationId xmlns:a16="http://schemas.microsoft.com/office/drawing/2014/main" id="{D642BA7C-511D-49F1-93FF-DDB14F20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3108" y="6382937"/>
            <a:ext cx="1213532" cy="1213532"/>
          </a:xfrm>
          <a:prstGeom prst="rect">
            <a:avLst/>
          </a:prstGeom>
        </p:spPr>
      </p:pic>
      <p:pic>
        <p:nvPicPr>
          <p:cNvPr id="11" name="Рисунок 10" descr="Корзина для покупок">
            <a:extLst>
              <a:ext uri="{FF2B5EF4-FFF2-40B4-BE49-F238E27FC236}">
                <a16:creationId xmlns:a16="http://schemas.microsoft.com/office/drawing/2014/main" id="{5B7A02A3-1D24-432A-A215-A8F46841C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44269" y="4792334"/>
            <a:ext cx="1239390" cy="1239390"/>
          </a:xfrm>
          <a:prstGeom prst="rect">
            <a:avLst/>
          </a:prstGeom>
        </p:spPr>
      </p:pic>
      <p:pic>
        <p:nvPicPr>
          <p:cNvPr id="13" name="Рисунок 12" descr="Хозяйственная сумка">
            <a:extLst>
              <a:ext uri="{FF2B5EF4-FFF2-40B4-BE49-F238E27FC236}">
                <a16:creationId xmlns:a16="http://schemas.microsoft.com/office/drawing/2014/main" id="{0A6C1607-B391-4345-B139-55C9F86EA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16588" y="3355162"/>
            <a:ext cx="1306573" cy="1306573"/>
          </a:xfrm>
          <a:prstGeom prst="rect">
            <a:avLst/>
          </a:prstGeom>
        </p:spPr>
      </p:pic>
      <p:pic>
        <p:nvPicPr>
          <p:cNvPr id="162" name="Рисунок 161" descr="Подключения">
            <a:extLst>
              <a:ext uri="{FF2B5EF4-FFF2-40B4-BE49-F238E27FC236}">
                <a16:creationId xmlns:a16="http://schemas.microsoft.com/office/drawing/2014/main" id="{D6257882-3E1D-465D-8414-05087B783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07177" y="9212279"/>
            <a:ext cx="1287321" cy="1287321"/>
          </a:xfrm>
          <a:prstGeom prst="rect">
            <a:avLst/>
          </a:prstGeom>
        </p:spPr>
      </p:pic>
      <p:pic>
        <p:nvPicPr>
          <p:cNvPr id="163" name="Рисунок 162" descr="Подпись">
            <a:extLst>
              <a:ext uri="{FF2B5EF4-FFF2-40B4-BE49-F238E27FC236}">
                <a16:creationId xmlns:a16="http://schemas.microsoft.com/office/drawing/2014/main" id="{14BE71B1-291C-47AC-9E76-7F04C8419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050947" y="7596469"/>
            <a:ext cx="1410506" cy="1410506"/>
          </a:xfrm>
          <a:prstGeom prst="rect">
            <a:avLst/>
          </a:prstGeom>
        </p:spPr>
      </p:pic>
      <p:sp>
        <p:nvSpPr>
          <p:cNvPr id="43" name="Slide Number">
            <a:extLst>
              <a:ext uri="{FF2B5EF4-FFF2-40B4-BE49-F238E27FC236}">
                <a16:creationId xmlns:a16="http://schemas.microsoft.com/office/drawing/2014/main" id="{61780B58-5423-4C74-BBCD-50CD31D63F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376730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2</a:t>
            </a:fld>
            <a:endParaRPr sz="6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246FC7-DA4F-4187-89AA-C8F4AAB20A76}"/>
              </a:ext>
            </a:extLst>
          </p:cNvPr>
          <p:cNvSpPr/>
          <p:nvPr/>
        </p:nvSpPr>
        <p:spPr>
          <a:xfrm>
            <a:off x="875757" y="11782771"/>
            <a:ext cx="21848544" cy="117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Понятие социального предпринимательства закреплено на законодательном уровне. ФЗ-245 от 26 июля 2019 г. внес поправки в статью 24.1 «Поддержка субъектов малого и среднего предпринимательства, осуществляющих деятельность в сфере социального предпринимательства» Федерального закона ФЗ-209 «О развитии малого и среднего предпринимательства в РФ».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3D312E-0A2F-4634-A1F8-3F27BF592800}"/>
              </a:ext>
            </a:extLst>
          </p:cNvPr>
          <p:cNvSpPr/>
          <p:nvPr/>
        </p:nvSpPr>
        <p:spPr>
          <a:xfrm>
            <a:off x="10838266" y="812766"/>
            <a:ext cx="12192000" cy="3165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Первый критерий </a:t>
            </a:r>
            <a:r>
              <a:rPr lang="ru-RU" dirty="0"/>
              <a:t>- отнесение к субъектам малого и среднего предпринимательства (СМСП). Чаще всего начинающий социальный предприниматель подходит под указанные критерии: работает в форме ООО, ИП, имеет доходы до 800 млн р. в год и не более 100 сотрудников. </a:t>
            </a:r>
            <a:r>
              <a:rPr lang="ru-RU" i="1" dirty="0"/>
              <a:t>К субъектам МСП не относятся некоммерческие организации (НКО) и самозанятые.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Второй критерий </a:t>
            </a:r>
            <a:r>
              <a:rPr lang="ru-RU" dirty="0"/>
              <a:t>– достижение общественно полезных целей. К социальным могут отнести предпринимателей, чья деятельность направлена: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C88B4C-713A-41E7-92D5-176F59F66DFE}"/>
              </a:ext>
            </a:extLst>
          </p:cNvPr>
          <p:cNvSpPr/>
          <p:nvPr/>
        </p:nvSpPr>
        <p:spPr>
          <a:xfrm>
            <a:off x="10838266" y="4062022"/>
            <a:ext cx="12192000" cy="3165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содействие занятости социально-уязвимых групп граждан (не менее половины работников относятся к ним).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реализацию товаров и услуг, производимых социально уязвимыми категориями.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деятельность, направленную на достижение общественно значимых целей и способствующую решению социальных проблем.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на производство товаров для социально-уязвимых категорий и создание для них условий, позволяющих преодолеть ограничения в жизни.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C15C96-7589-4AC8-AC45-9C863803E814}"/>
              </a:ext>
            </a:extLst>
          </p:cNvPr>
          <p:cNvSpPr/>
          <p:nvPr/>
        </p:nvSpPr>
        <p:spPr>
          <a:xfrm>
            <a:off x="10838266" y="7506736"/>
            <a:ext cx="12192000" cy="3837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Социально – уязвимые категории граждан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инвалиды и лица с ограниченными возможностями здоровья;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одинокие и (или) многодетные родители, воспитывающие несовершеннолетних детей, в том числе детей-инвалидов;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пенсионеры и граждане предпенсионного возраста (в течение пяти лет до наступления возраста, дающего право на страховую пенсию по старости, в том числе назначаемую досрочно);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выпускники детских домов в возрасте до двадцати трех лет;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лица, освобожденные из мест лишения свободы и имеющие неснятую или непогашенную судимость;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беженцы и вынужденные переселенцы;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 малоимущие граждане;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лица без определенного места жительства и занятий;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/>
              <a:t>граждане признанные нуждающимися в социальном обслуживании.</a:t>
            </a:r>
          </a:p>
        </p:txBody>
      </p:sp>
    </p:spTree>
    <p:extLst>
      <p:ext uri="{BB962C8B-B14F-4D97-AF65-F5344CB8AC3E}">
        <p14:creationId xmlns:p14="http://schemas.microsoft.com/office/powerpoint/2010/main" val="14559258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"/>
          <p:cNvGrpSpPr/>
          <p:nvPr/>
        </p:nvGrpSpPr>
        <p:grpSpPr>
          <a:xfrm>
            <a:off x="8595806" y="2392771"/>
            <a:ext cx="15418013" cy="8930457"/>
            <a:chOff x="-68104" y="-2"/>
            <a:chExt cx="21632850" cy="12646645"/>
          </a:xfrm>
        </p:grpSpPr>
        <p:grpSp>
          <p:nvGrpSpPr>
            <p:cNvPr id="330" name="Group"/>
            <p:cNvGrpSpPr/>
            <p:nvPr/>
          </p:nvGrpSpPr>
          <p:grpSpPr>
            <a:xfrm>
              <a:off x="-52964" y="875150"/>
              <a:ext cx="5960834" cy="8699709"/>
              <a:chOff x="-52964" y="835254"/>
              <a:chExt cx="5960833" cy="8699706"/>
            </a:xfrm>
          </p:grpSpPr>
          <p:sp>
            <p:nvSpPr>
              <p:cNvPr id="328" name="Subtitle information"/>
              <p:cNvSpPr txBox="1"/>
              <p:nvPr/>
            </p:nvSpPr>
            <p:spPr>
              <a:xfrm>
                <a:off x="-52964" y="835254"/>
                <a:ext cx="5960833" cy="118088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r">
                  <a:lnSpc>
                    <a:spcPct val="80000"/>
                  </a:lnSpc>
                  <a:defRPr sz="3600" baseline="33333">
                    <a:solidFill>
                      <a:srgbClr val="17222C"/>
                    </a:solidFill>
                    <a:latin typeface="+mn-lt"/>
                    <a:ea typeface="+mn-ea"/>
                    <a:cs typeface="+mn-cs"/>
                    <a:sym typeface="Montserrat-Bold"/>
                  </a:defRPr>
                </a:lvl1pPr>
              </a:lstStyle>
              <a:p>
                <a:r>
                  <a:rPr lang="ru-RU" sz="4400" dirty="0"/>
                  <a:t>ФИНАНСОВАЯ ПОДДЕРЖКА </a:t>
                </a:r>
              </a:p>
            </p:txBody>
          </p:sp>
          <p:sp>
            <p:nvSpPr>
              <p:cNvPr id="329" name="Lorem Ipsum has been the industry's unknown printer took a galley of type and scrambled it to make a type specimen book. It has survived not only five centuries, but also the leap"/>
              <p:cNvSpPr txBox="1"/>
              <p:nvPr/>
            </p:nvSpPr>
            <p:spPr>
              <a:xfrm>
                <a:off x="-43255" y="1666978"/>
                <a:ext cx="5898160" cy="2713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rmAutofit/>
              </a:bodyPr>
              <a:lstStyle>
                <a:lvl1pPr algn="r"/>
              </a:lstStyle>
              <a:p>
                <a:r>
                  <a:rPr lang="ru-RU" dirty="0"/>
                  <a:t>предоставление грантов до 500 000 руб. социальным предприятиям</a:t>
                </a:r>
                <a:endParaRPr dirty="0"/>
              </a:p>
            </p:txBody>
          </p:sp>
          <p:sp>
            <p:nvSpPr>
              <p:cNvPr id="35" name="Lorem Ipsum has been the industry's unknown printer took a galley of type and scrambled it to make a type specimen book. It has survived not only five centuries, but also the leap">
                <a:extLst>
                  <a:ext uri="{FF2B5EF4-FFF2-40B4-BE49-F238E27FC236}">
                    <a16:creationId xmlns:a16="http://schemas.microsoft.com/office/drawing/2014/main" id="{6925612A-AF05-4293-875B-7CDF521FE3FC}"/>
                  </a:ext>
                </a:extLst>
              </p:cNvPr>
              <p:cNvSpPr txBox="1"/>
              <p:nvPr/>
            </p:nvSpPr>
            <p:spPr>
              <a:xfrm>
                <a:off x="9709" y="6821743"/>
                <a:ext cx="5898160" cy="2713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rmAutofit/>
              </a:bodyPr>
              <a:lstStyle>
                <a:lvl1pPr algn="r"/>
              </a:lstStyle>
              <a:p>
                <a:r>
                  <a:rPr lang="ru-RU" dirty="0"/>
                  <a:t>Акселерационная программа «Социальный акселератор»</a:t>
                </a:r>
                <a:endParaRPr dirty="0"/>
              </a:p>
            </p:txBody>
          </p:sp>
        </p:grpSp>
        <p:sp>
          <p:nvSpPr>
            <p:cNvPr id="331" name="Subtitle information"/>
            <p:cNvSpPr txBox="1"/>
            <p:nvPr/>
          </p:nvSpPr>
          <p:spPr>
            <a:xfrm>
              <a:off x="-68104" y="6130737"/>
              <a:ext cx="5960833" cy="11808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lnSpc>
                  <a:spcPct val="80000"/>
                </a:lnSpc>
                <a:defRPr sz="3600" baseline="33333">
                  <a:solidFill>
                    <a:srgbClr val="17222C"/>
                  </a:solidFill>
                  <a:latin typeface="+mn-lt"/>
                  <a:ea typeface="+mn-ea"/>
                  <a:cs typeface="+mn-cs"/>
                  <a:sym typeface="Montserrat-Bold"/>
                </a:defRPr>
              </a:lvl1pPr>
            </a:lstStyle>
            <a:p>
              <a:r>
                <a:rPr lang="ru-RU" sz="4400" dirty="0"/>
                <a:t>ОБРАЗОВАТЕЛЬНАЯ ПОДДЕРЖКА</a:t>
              </a:r>
              <a:r>
                <a:rPr lang="en-US" sz="4400" dirty="0"/>
                <a:t> </a:t>
              </a:r>
              <a:endParaRPr lang="ru-RU" sz="4400" dirty="0"/>
            </a:p>
          </p:txBody>
        </p:sp>
        <p:grpSp>
          <p:nvGrpSpPr>
            <p:cNvPr id="336" name="Group"/>
            <p:cNvGrpSpPr/>
            <p:nvPr/>
          </p:nvGrpSpPr>
          <p:grpSpPr>
            <a:xfrm>
              <a:off x="15572573" y="1986359"/>
              <a:ext cx="5960836" cy="9957708"/>
              <a:chOff x="-52966" y="1943061"/>
              <a:chExt cx="5960835" cy="9957704"/>
            </a:xfrm>
          </p:grpSpPr>
          <p:sp>
            <p:nvSpPr>
              <p:cNvPr id="334" name="Subtitle information"/>
              <p:cNvSpPr txBox="1"/>
              <p:nvPr/>
            </p:nvSpPr>
            <p:spPr>
              <a:xfrm>
                <a:off x="-52966" y="1943061"/>
                <a:ext cx="5960834" cy="57414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lnSpc>
                    <a:spcPct val="80000"/>
                  </a:lnSpc>
                  <a:defRPr sz="3600" baseline="33333">
                    <a:solidFill>
                      <a:srgbClr val="17222C"/>
                    </a:solidFill>
                    <a:latin typeface="+mn-lt"/>
                    <a:ea typeface="+mn-ea"/>
                    <a:cs typeface="+mn-cs"/>
                    <a:sym typeface="Montserrat-Bold"/>
                  </a:defRPr>
                </a:lvl1pPr>
              </a:lstStyle>
              <a:p>
                <a:endParaRPr lang="ru-RU" dirty="0"/>
              </a:p>
            </p:txBody>
          </p:sp>
          <p:sp>
            <p:nvSpPr>
              <p:cNvPr id="32" name="Lorem Ipsum has been the industry's unknown printer took a galley of type and scrambled it to make a type specimen book. It has survived not only five centuries, but also the leap">
                <a:extLst>
                  <a:ext uri="{FF2B5EF4-FFF2-40B4-BE49-F238E27FC236}">
                    <a16:creationId xmlns:a16="http://schemas.microsoft.com/office/drawing/2014/main" id="{D93B3D97-CA58-4DB8-9324-315E0CDBC548}"/>
                  </a:ext>
                </a:extLst>
              </p:cNvPr>
              <p:cNvSpPr txBox="1"/>
              <p:nvPr/>
            </p:nvSpPr>
            <p:spPr>
              <a:xfrm>
                <a:off x="9709" y="9187547"/>
                <a:ext cx="5898160" cy="271321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rmAutofit/>
              </a:bodyPr>
              <a:lstStyle>
                <a:lvl1pPr algn="l"/>
              </a:lstStyle>
              <a:p>
                <a:endParaRPr dirty="0"/>
              </a:p>
            </p:txBody>
          </p:sp>
        </p:grpSp>
        <p:sp>
          <p:nvSpPr>
            <p:cNvPr id="337" name="Subtitle information"/>
            <p:cNvSpPr txBox="1"/>
            <p:nvPr/>
          </p:nvSpPr>
          <p:spPr>
            <a:xfrm>
              <a:off x="15603913" y="5299618"/>
              <a:ext cx="5960833" cy="27371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80000"/>
                </a:lnSpc>
                <a:defRPr sz="3600" baseline="33333">
                  <a:solidFill>
                    <a:srgbClr val="17222C"/>
                  </a:solidFill>
                  <a:latin typeface="+mn-lt"/>
                  <a:ea typeface="+mn-ea"/>
                  <a:cs typeface="+mn-cs"/>
                  <a:sym typeface="Montserrat-Bold"/>
                </a:defRPr>
              </a:lvl1pPr>
            </a:lstStyle>
            <a:p>
              <a:r>
                <a:rPr lang="ru-RU" sz="4400" dirty="0"/>
                <a:t>ИНФОРМАЦИОННАЯ </a:t>
              </a:r>
              <a:r>
                <a:rPr lang="ru-RU" sz="4400" dirty="0">
                  <a:solidFill>
                    <a:schemeClr val="tx1">
                      <a:lumMod val="75000"/>
                    </a:schemeClr>
                  </a:solidFill>
                </a:rPr>
                <a:t>ПОДДЕРЖКА</a:t>
              </a:r>
            </a:p>
            <a:p>
              <a:pPr>
                <a:lnSpc>
                  <a:spcPct val="100000"/>
                </a:lnSpc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</a:rPr>
                <a:t>«История успеха» , </a:t>
              </a:r>
            </a:p>
            <a:p>
              <a:pPr>
                <a:lnSpc>
                  <a:spcPct val="100000"/>
                </a:lnSpc>
              </a:pPr>
              <a:r>
                <a:rPr lang="ru-RU" dirty="0">
                  <a:solidFill>
                    <a:schemeClr val="tx1">
                      <a:lumMod val="75000"/>
                    </a:schemeClr>
                  </a:solidFill>
                </a:rPr>
                <a:t>сборник «Лучшие социальные практики»</a:t>
              </a:r>
            </a:p>
          </p:txBody>
        </p:sp>
        <p:sp>
          <p:nvSpPr>
            <p:cNvPr id="340" name="Square"/>
            <p:cNvSpPr/>
            <p:nvPr/>
          </p:nvSpPr>
          <p:spPr>
            <a:xfrm>
              <a:off x="7057624" y="603433"/>
              <a:ext cx="3403057" cy="340611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889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41" name="Square"/>
            <p:cNvSpPr/>
            <p:nvPr/>
          </p:nvSpPr>
          <p:spPr>
            <a:xfrm>
              <a:off x="11125690" y="603433"/>
              <a:ext cx="3403058" cy="3406115"/>
            </a:xfrm>
            <a:prstGeom prst="ellipse">
              <a:avLst/>
            </a:prstGeom>
            <a:solidFill>
              <a:srgbClr val="CBAD69"/>
            </a:solidFill>
            <a:ln w="88900" cap="flat">
              <a:solidFill>
                <a:srgbClr val="CBAD6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42" name="Square"/>
            <p:cNvSpPr/>
            <p:nvPr/>
          </p:nvSpPr>
          <p:spPr>
            <a:xfrm>
              <a:off x="7057624" y="4664490"/>
              <a:ext cx="3403057" cy="3406115"/>
            </a:xfrm>
            <a:prstGeom prst="ellipse">
              <a:avLst/>
            </a:prstGeom>
            <a:solidFill>
              <a:srgbClr val="CBAD69"/>
            </a:solidFill>
            <a:ln w="88900" cap="flat">
              <a:solidFill>
                <a:srgbClr val="CBAD6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43" name="Square"/>
            <p:cNvSpPr/>
            <p:nvPr/>
          </p:nvSpPr>
          <p:spPr>
            <a:xfrm>
              <a:off x="11125690" y="4664490"/>
              <a:ext cx="3403058" cy="340611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889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 flipH="1" flipV="1">
              <a:off x="10793188" y="-2"/>
              <a:ext cx="9709" cy="1264664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45" name="Line"/>
            <p:cNvSpPr/>
            <p:nvPr/>
          </p:nvSpPr>
          <p:spPr>
            <a:xfrm>
              <a:off x="6558963" y="4337018"/>
              <a:ext cx="846844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119022" y="-69502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5" name="Line">
            <a:extLst>
              <a:ext uri="{FF2B5EF4-FFF2-40B4-BE49-F238E27FC236}">
                <a16:creationId xmlns:a16="http://schemas.microsoft.com/office/drawing/2014/main" id="{1F6D931E-0563-42C1-B8C5-E96063DE6694}"/>
              </a:ext>
            </a:extLst>
          </p:cNvPr>
          <p:cNvSpPr/>
          <p:nvPr/>
        </p:nvSpPr>
        <p:spPr>
          <a:xfrm>
            <a:off x="13275526" y="8324061"/>
            <a:ext cx="5980013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5091748"/>
            <a:ext cx="7869752" cy="3795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2000" dirty="0"/>
              <a:t>Поддержка социальных предприятий</a:t>
            </a:r>
            <a:endParaRPr lang="en-US" sz="12000" dirty="0"/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Инноваций социальной сферы</a:t>
            </a:r>
            <a:endParaRPr sz="2800" dirty="0"/>
          </a:p>
        </p:txBody>
      </p:sp>
      <p:pic>
        <p:nvPicPr>
          <p:cNvPr id="7" name="Рисунок 6" descr="Театр">
            <a:extLst>
              <a:ext uri="{FF2B5EF4-FFF2-40B4-BE49-F238E27FC236}">
                <a16:creationId xmlns:a16="http://schemas.microsoft.com/office/drawing/2014/main" id="{D642BA7C-511D-49F1-93FF-DDB14F205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07177" y="6275864"/>
            <a:ext cx="1213532" cy="1213532"/>
          </a:xfrm>
          <a:prstGeom prst="rect">
            <a:avLst/>
          </a:prstGeom>
        </p:spPr>
      </p:pic>
      <p:pic>
        <p:nvPicPr>
          <p:cNvPr id="9" name="Рисунок 8" descr="Рукопожатие">
            <a:extLst>
              <a:ext uri="{FF2B5EF4-FFF2-40B4-BE49-F238E27FC236}">
                <a16:creationId xmlns:a16="http://schemas.microsoft.com/office/drawing/2014/main" id="{EE2D0DCC-747A-429D-A5EE-C1F8F81E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34426" y="3318228"/>
            <a:ext cx="1439231" cy="1439231"/>
          </a:xfrm>
          <a:prstGeom prst="rect">
            <a:avLst/>
          </a:prstGeom>
        </p:spPr>
      </p:pic>
      <p:pic>
        <p:nvPicPr>
          <p:cNvPr id="11" name="Рисунок 10" descr="Банковский чек">
            <a:extLst>
              <a:ext uri="{FF2B5EF4-FFF2-40B4-BE49-F238E27FC236}">
                <a16:creationId xmlns:a16="http://schemas.microsoft.com/office/drawing/2014/main" id="{5B7A02A3-1D24-432A-A215-A8F46841C1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91092" y="3381313"/>
            <a:ext cx="1239390" cy="1239390"/>
          </a:xfrm>
          <a:prstGeom prst="rect">
            <a:avLst/>
          </a:prstGeom>
        </p:spPr>
      </p:pic>
      <p:pic>
        <p:nvPicPr>
          <p:cNvPr id="13" name="Рисунок 12" descr="Веб-дизайн">
            <a:extLst>
              <a:ext uri="{FF2B5EF4-FFF2-40B4-BE49-F238E27FC236}">
                <a16:creationId xmlns:a16="http://schemas.microsoft.com/office/drawing/2014/main" id="{0A6C1607-B391-4345-B139-55C9F86EA6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53747" y="6266834"/>
            <a:ext cx="1306573" cy="1306573"/>
          </a:xfrm>
          <a:prstGeom prst="rect">
            <a:avLst/>
          </a:prstGeom>
        </p:spPr>
      </p:pic>
      <p:grpSp>
        <p:nvGrpSpPr>
          <p:cNvPr id="143" name="Group">
            <a:extLst>
              <a:ext uri="{FF2B5EF4-FFF2-40B4-BE49-F238E27FC236}">
                <a16:creationId xmlns:a16="http://schemas.microsoft.com/office/drawing/2014/main" id="{14E67810-3565-4777-A0F8-51EC5F69B4B9}"/>
              </a:ext>
            </a:extLst>
          </p:cNvPr>
          <p:cNvGrpSpPr/>
          <p:nvPr/>
        </p:nvGrpSpPr>
        <p:grpSpPr>
          <a:xfrm>
            <a:off x="8643899" y="8686748"/>
            <a:ext cx="10611640" cy="2636481"/>
            <a:chOff x="0" y="603433"/>
            <a:chExt cx="15027410" cy="3733586"/>
          </a:xfrm>
        </p:grpSpPr>
        <p:sp>
          <p:nvSpPr>
            <p:cNvPr id="160" name="Subtitle information">
              <a:extLst>
                <a:ext uri="{FF2B5EF4-FFF2-40B4-BE49-F238E27FC236}">
                  <a16:creationId xmlns:a16="http://schemas.microsoft.com/office/drawing/2014/main" id="{50A08DC3-CD58-42FB-A26D-B328214638E0}"/>
                </a:ext>
              </a:extLst>
            </p:cNvPr>
            <p:cNvSpPr txBox="1"/>
            <p:nvPr/>
          </p:nvSpPr>
          <p:spPr>
            <a:xfrm>
              <a:off x="0" y="1837591"/>
              <a:ext cx="5960833" cy="16922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lnSpc>
                  <a:spcPct val="80000"/>
                </a:lnSpc>
                <a:defRPr sz="3600" baseline="33333">
                  <a:solidFill>
                    <a:srgbClr val="17222C"/>
                  </a:solidFill>
                  <a:latin typeface="+mn-lt"/>
                  <a:ea typeface="+mn-ea"/>
                  <a:cs typeface="+mn-cs"/>
                  <a:sym typeface="Montserrat-Bold"/>
                </a:defRPr>
              </a:lvl1pPr>
            </a:lstStyle>
            <a:p>
              <a:r>
                <a:rPr lang="ru-RU" sz="4400" dirty="0"/>
                <a:t>КОНСУЛЬТАЦИОННАЯ И МЕТОДИЧЕСКАЯ ПОДДЕРЖКА</a:t>
              </a:r>
            </a:p>
          </p:txBody>
        </p:sp>
        <p:sp>
          <p:nvSpPr>
            <p:cNvPr id="148" name="Square">
              <a:extLst>
                <a:ext uri="{FF2B5EF4-FFF2-40B4-BE49-F238E27FC236}">
                  <a16:creationId xmlns:a16="http://schemas.microsoft.com/office/drawing/2014/main" id="{EE5E0CF3-AE85-497C-8384-3A426260EDB9}"/>
                </a:ext>
              </a:extLst>
            </p:cNvPr>
            <p:cNvSpPr/>
            <p:nvPr/>
          </p:nvSpPr>
          <p:spPr>
            <a:xfrm>
              <a:off x="7057624" y="603433"/>
              <a:ext cx="3403057" cy="3406115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889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53" name="Line">
              <a:extLst>
                <a:ext uri="{FF2B5EF4-FFF2-40B4-BE49-F238E27FC236}">
                  <a16:creationId xmlns:a16="http://schemas.microsoft.com/office/drawing/2014/main" id="{1F976A94-A7ED-41A8-AD7E-B4013EDB2101}"/>
                </a:ext>
              </a:extLst>
            </p:cNvPr>
            <p:cNvSpPr/>
            <p:nvPr/>
          </p:nvSpPr>
          <p:spPr>
            <a:xfrm>
              <a:off x="6558965" y="4337019"/>
              <a:ext cx="846844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43" name="Slide Number">
            <a:extLst>
              <a:ext uri="{FF2B5EF4-FFF2-40B4-BE49-F238E27FC236}">
                <a16:creationId xmlns:a16="http://schemas.microsoft.com/office/drawing/2014/main" id="{61780B58-5423-4C74-BBCD-50CD31D63F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376730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3</a:t>
            </a:fld>
            <a:endParaRPr sz="6600"/>
          </a:p>
        </p:txBody>
      </p:sp>
      <p:pic>
        <p:nvPicPr>
          <p:cNvPr id="42" name="Рисунок 41" descr="Конференц-зал">
            <a:extLst>
              <a:ext uri="{FF2B5EF4-FFF2-40B4-BE49-F238E27FC236}">
                <a16:creationId xmlns:a16="http://schemas.microsoft.com/office/drawing/2014/main" id="{88892587-78E9-45B7-BD18-B032AA41D5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40060" y="9149515"/>
            <a:ext cx="1439231" cy="1439231"/>
          </a:xfrm>
          <a:prstGeom prst="rect">
            <a:avLst/>
          </a:prstGeom>
        </p:spPr>
      </p:pic>
      <p:sp>
        <p:nvSpPr>
          <p:cNvPr id="31" name="Square">
            <a:extLst>
              <a:ext uri="{FF2B5EF4-FFF2-40B4-BE49-F238E27FC236}">
                <a16:creationId xmlns:a16="http://schemas.microsoft.com/office/drawing/2014/main" id="{99F4B1A9-4775-4AEC-8B8F-021B907EE51B}"/>
              </a:ext>
            </a:extLst>
          </p:cNvPr>
          <p:cNvSpPr/>
          <p:nvPr/>
        </p:nvSpPr>
        <p:spPr>
          <a:xfrm>
            <a:off x="16500330" y="8602688"/>
            <a:ext cx="2403076" cy="2405236"/>
          </a:xfrm>
          <a:prstGeom prst="ellipse">
            <a:avLst/>
          </a:prstGeom>
          <a:solidFill>
            <a:srgbClr val="CBAD69"/>
          </a:solidFill>
          <a:ln w="88900" cap="flat">
            <a:solidFill>
              <a:srgbClr val="CBAD69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A72F2C-761C-402C-9D9E-36DE6A306C66}"/>
              </a:ext>
            </a:extLst>
          </p:cNvPr>
          <p:cNvSpPr/>
          <p:nvPr/>
        </p:nvSpPr>
        <p:spPr>
          <a:xfrm>
            <a:off x="19662634" y="9205141"/>
            <a:ext cx="416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ЕЖЕГОДНЫЙ КОНКУРС «ЛУЧШИЙ СОЦИАЛЬНЫЙ ПРОЕКТ ГОДА»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8A494-73DE-4D07-81F6-0BBFDC9C23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53747" y="9154080"/>
            <a:ext cx="1243692" cy="12436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984425-F4B8-41F8-B163-DC318E9A8DBC}"/>
              </a:ext>
            </a:extLst>
          </p:cNvPr>
          <p:cNvSpPr/>
          <p:nvPr/>
        </p:nvSpPr>
        <p:spPr>
          <a:xfrm>
            <a:off x="19662634" y="2893277"/>
            <a:ext cx="3743332" cy="1840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ПРОСВЕТИТЕЛЬСКИЕ И 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ОБУЧАЮЩИЕ 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МЕРОПРИЯТИЯ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Деловые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24835969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-27060" y="-7782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5707301"/>
            <a:ext cx="7869752" cy="25648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2000" cap="all" baseline="12500" dirty="0">
                <a:solidFill>
                  <a:srgbClr val="17222C"/>
                </a:solidFill>
                <a:sym typeface="Montserrat-Bold"/>
              </a:rPr>
              <a:t>Грантовая</a:t>
            </a:r>
          </a:p>
          <a:p>
            <a:pPr lvl="0"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2000" cap="all" baseline="12500" dirty="0">
                <a:solidFill>
                  <a:srgbClr val="17222C"/>
                </a:solidFill>
                <a:sym typeface="Montserrat-Bold"/>
              </a:rPr>
              <a:t>Поддержка</a:t>
            </a:r>
            <a:endParaRPr lang="en-US" sz="12000" cap="all" baseline="12500" dirty="0">
              <a:solidFill>
                <a:srgbClr val="17222C"/>
              </a:solidFill>
              <a:sym typeface="Montserrat-Bold"/>
            </a:endParaRPr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инноваций социальной сферы </a:t>
            </a:r>
            <a:endParaRPr sz="2800" dirty="0"/>
          </a:p>
        </p:txBody>
      </p:sp>
      <p:pic>
        <p:nvPicPr>
          <p:cNvPr id="7" name="Рисунок 6" descr="Земной шар с очертаниями Африки и Европы">
            <a:extLst>
              <a:ext uri="{FF2B5EF4-FFF2-40B4-BE49-F238E27FC236}">
                <a16:creationId xmlns:a16="http://schemas.microsoft.com/office/drawing/2014/main" id="{D642BA7C-511D-49F1-93FF-DDB14F20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22875" y="3311081"/>
            <a:ext cx="1213532" cy="1213532"/>
          </a:xfrm>
          <a:prstGeom prst="rect">
            <a:avLst/>
          </a:prstGeom>
        </p:spPr>
      </p:pic>
      <p:pic>
        <p:nvPicPr>
          <p:cNvPr id="163" name="Рисунок 162" descr="Контрольный список">
            <a:extLst>
              <a:ext uri="{FF2B5EF4-FFF2-40B4-BE49-F238E27FC236}">
                <a16:creationId xmlns:a16="http://schemas.microsoft.com/office/drawing/2014/main" id="{14BE71B1-291C-47AC-9E76-7F04C8419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81169" y="9341525"/>
            <a:ext cx="1410506" cy="1410506"/>
          </a:xfrm>
          <a:prstGeom prst="rect">
            <a:avLst/>
          </a:prstGeom>
        </p:spPr>
      </p:pic>
      <p:sp>
        <p:nvSpPr>
          <p:cNvPr id="48" name="Subtitle information">
            <a:extLst>
              <a:ext uri="{FF2B5EF4-FFF2-40B4-BE49-F238E27FC236}">
                <a16:creationId xmlns:a16="http://schemas.microsoft.com/office/drawing/2014/main" id="{0B648D3C-7971-48DB-A59C-06196C11CBF9}"/>
              </a:ext>
            </a:extLst>
          </p:cNvPr>
          <p:cNvSpPr txBox="1"/>
          <p:nvPr/>
        </p:nvSpPr>
        <p:spPr>
          <a:xfrm>
            <a:off x="17391607" y="5172640"/>
            <a:ext cx="4869136" cy="18827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lnSpc>
                <a:spcPct val="80000"/>
              </a:lnSpc>
              <a:defRPr sz="3600" baseline="33333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ТЕХНОЛОГИЧЕСКОЕ ПРИСОЕДИНЕНИЕ К ОБЪЕКТАМ ИНЖЕНЕРНОЙ ИНФРАСТРУКТУРЫ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ТЕПЛОСНАБЖЕНИЯ 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ЭЛЕКТРИЧЕСКИЕ СЕТИ, ГАЗОСНАБЖЕНИЕ, ВОДОСНАБЖЕНИЕ, ВОДООТВЕДЕНИЕ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32" name="Slide Number">
            <a:extLst>
              <a:ext uri="{FF2B5EF4-FFF2-40B4-BE49-F238E27FC236}">
                <a16:creationId xmlns:a16="http://schemas.microsoft.com/office/drawing/2014/main" id="{01CAEB6D-F314-4DA1-B428-F11DD45762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575411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4</a:t>
            </a:fld>
            <a:endParaRPr sz="6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4E5D49-B151-4A0B-8379-388B705A4C00}"/>
              </a:ext>
            </a:extLst>
          </p:cNvPr>
          <p:cNvSpPr/>
          <p:nvPr/>
        </p:nvSpPr>
        <p:spPr>
          <a:xfrm>
            <a:off x="17385681" y="1248694"/>
            <a:ext cx="4756430" cy="9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АРЕНДА НЕЖИЛОГО ПОМЕЩЕНИЯ 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ДЛЯ РЕАЛИЗАЦИИ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55E574-2FD7-4BB8-A7D0-062978B562E3}"/>
              </a:ext>
            </a:extLst>
          </p:cNvPr>
          <p:cNvSpPr/>
          <p:nvPr/>
        </p:nvSpPr>
        <p:spPr>
          <a:xfrm>
            <a:off x="17376937" y="2457997"/>
            <a:ext cx="8328907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РЕМОНТ НЕЖИЛОГО ПОМЕЩЕНИЯ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1EB201-9C0B-4500-ACDB-E4B9E8669B8B}"/>
              </a:ext>
            </a:extLst>
          </p:cNvPr>
          <p:cNvSpPr/>
          <p:nvPr/>
        </p:nvSpPr>
        <p:spPr>
          <a:xfrm>
            <a:off x="17376937" y="3213777"/>
            <a:ext cx="4548040" cy="1288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АРЕНДА И (ИЛИ) ПРИОБРЕТЕНИЕ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ОРГТЕХНИКИ, ОБОРУДОВАНИЯ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(В ТОМ ЧИСЛЕ ИНВЕНТАРЯ, МЕБЕЛИ)</a:t>
            </a:r>
          </a:p>
        </p:txBody>
      </p:sp>
      <p:sp>
        <p:nvSpPr>
          <p:cNvPr id="35" name="Subtitle information">
            <a:extLst>
              <a:ext uri="{FF2B5EF4-FFF2-40B4-BE49-F238E27FC236}">
                <a16:creationId xmlns:a16="http://schemas.microsoft.com/office/drawing/2014/main" id="{E2C032B9-C866-4C8F-B0F2-87FC940C9897}"/>
              </a:ext>
            </a:extLst>
          </p:cNvPr>
          <p:cNvSpPr txBox="1"/>
          <p:nvPr/>
        </p:nvSpPr>
        <p:spPr>
          <a:xfrm>
            <a:off x="17391607" y="7511277"/>
            <a:ext cx="4869136" cy="161762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lnSpc>
                <a:spcPct val="80000"/>
              </a:lnSpc>
              <a:defRPr sz="3600" baseline="33333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ПРИОБРЕТЕНИЕ ОСНОВНЫХ СРЕДСТВ, НЕОБХОДИМЫХ ДЛЯ РЕАЛИЗАЦИИ ПРОЕКТА </a:t>
            </a:r>
          </a:p>
          <a:p>
            <a:pPr algn="l"/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ЗА ИСКЛЮЧЕНИЕМ ПРИОБРЕТЕНИЯ ЗДАНИЙ, СООРУЖЕНИЙ, ЗЕМЕЛЬНЫХ УЧАСТКОВ, АВТОМОБИЛЕЙ);</a:t>
            </a:r>
            <a:endParaRPr lang="ru-RU" sz="2400" dirty="0"/>
          </a:p>
        </p:txBody>
      </p:sp>
      <p:sp>
        <p:nvSpPr>
          <p:cNvPr id="36" name="Subtitle information">
            <a:extLst>
              <a:ext uri="{FF2B5EF4-FFF2-40B4-BE49-F238E27FC236}">
                <a16:creationId xmlns:a16="http://schemas.microsoft.com/office/drawing/2014/main" id="{5BC29CA6-6A33-4CA5-8DDC-D2169F16331E}"/>
              </a:ext>
            </a:extLst>
          </p:cNvPr>
          <p:cNvSpPr txBox="1"/>
          <p:nvPr/>
        </p:nvSpPr>
        <p:spPr>
          <a:xfrm>
            <a:off x="17375115" y="9459178"/>
            <a:ext cx="4869136" cy="15200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lnSpc>
                <a:spcPct val="80000"/>
              </a:lnSpc>
              <a:defRPr sz="3600" baseline="33333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lvl1pPr>
          </a:lstStyle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ПЕРЕОБОРУДОВАНИЕ ТРАНСПОРТНЫХ СРЕДСТВ ДЛЯ ПЕРЕВОЗКИ МАЛОМОБИЛЬНЫХ ГРУПП НАСЕЛЕНИЯ, </a:t>
            </a:r>
          </a:p>
          <a:p>
            <a:pPr algn="l"/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 ТОМ ЧИСЛЕ ИНВАЛИДОВ         и т.д.</a:t>
            </a:r>
            <a:endParaRPr lang="ru-RU" sz="2400" dirty="0"/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A5511201-A9DB-4CFD-B288-EC4668DB33E9}"/>
              </a:ext>
            </a:extLst>
          </p:cNvPr>
          <p:cNvSpPr/>
          <p:nvPr/>
        </p:nvSpPr>
        <p:spPr>
          <a:xfrm flipH="1" flipV="1">
            <a:off x="16272389" y="12711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1B63A7AA-425B-4999-B734-682ED996ACAD}"/>
              </a:ext>
            </a:extLst>
          </p:cNvPr>
          <p:cNvSpPr/>
          <p:nvPr/>
        </p:nvSpPr>
        <p:spPr>
          <a:xfrm flipH="1" flipV="1">
            <a:off x="16424789" y="14235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0314BAC3-E94E-440C-8690-5196F2488805}"/>
              </a:ext>
            </a:extLst>
          </p:cNvPr>
          <p:cNvSpPr/>
          <p:nvPr/>
        </p:nvSpPr>
        <p:spPr>
          <a:xfrm flipH="1" flipV="1">
            <a:off x="16577189" y="15759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FE05FB0B-7D12-4438-A784-4CE22612192A}"/>
              </a:ext>
            </a:extLst>
          </p:cNvPr>
          <p:cNvSpPr/>
          <p:nvPr/>
        </p:nvSpPr>
        <p:spPr>
          <a:xfrm>
            <a:off x="13275527" y="113232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D70BD6A1-3693-4135-A035-51E41208F961}"/>
              </a:ext>
            </a:extLst>
          </p:cNvPr>
          <p:cNvSpPr/>
          <p:nvPr/>
        </p:nvSpPr>
        <p:spPr>
          <a:xfrm>
            <a:off x="13427927" y="114756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2E577186-9185-490F-BE8C-CA472B4B6AF4}"/>
              </a:ext>
            </a:extLst>
          </p:cNvPr>
          <p:cNvSpPr/>
          <p:nvPr/>
        </p:nvSpPr>
        <p:spPr>
          <a:xfrm>
            <a:off x="13580327" y="116280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DC7822-BB1A-40B4-831D-579C637C3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375115" y="7074168"/>
            <a:ext cx="3815989" cy="457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67698E-A625-41DE-A378-2B52AE9D6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1587" y="3192952"/>
            <a:ext cx="1243692" cy="12436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A0700-AC9A-4E76-8657-65FDB874D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0154" y="6236154"/>
            <a:ext cx="1243692" cy="1243692"/>
          </a:xfrm>
          <a:prstGeom prst="rect">
            <a:avLst/>
          </a:prstGeom>
        </p:spPr>
      </p:pic>
      <p:grpSp>
        <p:nvGrpSpPr>
          <p:cNvPr id="98" name="Group 20">
            <a:extLst>
              <a:ext uri="{FF2B5EF4-FFF2-40B4-BE49-F238E27FC236}">
                <a16:creationId xmlns:a16="http://schemas.microsoft.com/office/drawing/2014/main" id="{F6702806-D1D7-4000-994B-333E2C9478AC}"/>
              </a:ext>
            </a:extLst>
          </p:cNvPr>
          <p:cNvGrpSpPr/>
          <p:nvPr/>
        </p:nvGrpSpPr>
        <p:grpSpPr>
          <a:xfrm>
            <a:off x="16960652" y="9306431"/>
            <a:ext cx="311648" cy="325890"/>
            <a:chOff x="-1587" y="65088"/>
            <a:chExt cx="862013" cy="762000"/>
          </a:xfrm>
          <a:solidFill>
            <a:srgbClr val="17222C"/>
          </a:solidFill>
        </p:grpSpPr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127A8FC1-B539-4F7A-803C-AAD710EF8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3BD81F99-C857-4EE7-957A-E3B51E40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65F8128C-4468-4F8A-85B5-E3BE814D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332918B3-44EA-4B9A-952C-1020D7D58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27623A23-5BC6-4CBB-BCAC-64E36F9C8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6DC47320-E67D-465C-910D-311645EE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</p:grp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0EFA8774-7F5A-49AF-8BF3-5D4264DF6A89}"/>
              </a:ext>
            </a:extLst>
          </p:cNvPr>
          <p:cNvSpPr/>
          <p:nvPr/>
        </p:nvSpPr>
        <p:spPr>
          <a:xfrm>
            <a:off x="9215071" y="3355113"/>
            <a:ext cx="5953874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от 100 000 до 500 000 рублей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6E2447A-FF3E-4600-A300-0D1D3786F740}"/>
              </a:ext>
            </a:extLst>
          </p:cNvPr>
          <p:cNvSpPr/>
          <p:nvPr/>
        </p:nvSpPr>
        <p:spPr>
          <a:xfrm>
            <a:off x="9220826" y="5360113"/>
            <a:ext cx="5322291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100 % софинансирование 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23EA6025-7EA8-4508-A9B2-A3A68B4CBF67}"/>
              </a:ext>
            </a:extLst>
          </p:cNvPr>
          <p:cNvSpPr/>
          <p:nvPr/>
        </p:nvSpPr>
        <p:spPr>
          <a:xfrm>
            <a:off x="9141467" y="7439770"/>
            <a:ext cx="7124066" cy="270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Наличие сертификата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о прохождении образовательной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акселерационной программы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«Социальный акселератор»</a:t>
            </a:r>
          </a:p>
        </p:txBody>
      </p:sp>
      <p:sp>
        <p:nvSpPr>
          <p:cNvPr id="108" name="Rectangle 23">
            <a:extLst>
              <a:ext uri="{FF2B5EF4-FFF2-40B4-BE49-F238E27FC236}">
                <a16:creationId xmlns:a16="http://schemas.microsoft.com/office/drawing/2014/main" id="{C3CEEC9D-1189-4513-8C8B-F2279B622B0F}"/>
              </a:ext>
            </a:extLst>
          </p:cNvPr>
          <p:cNvSpPr/>
          <p:nvPr/>
        </p:nvSpPr>
        <p:spPr>
          <a:xfrm>
            <a:off x="9812927" y="4564357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6718D4EE-4964-4C45-99F9-B7FD11A99BAD}"/>
              </a:ext>
            </a:extLst>
          </p:cNvPr>
          <p:cNvSpPr/>
          <p:nvPr/>
        </p:nvSpPr>
        <p:spPr>
          <a:xfrm>
            <a:off x="9812927" y="6829395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4F9999DC-B944-4354-BE50-572D7A5E2B68}"/>
              </a:ext>
            </a:extLst>
          </p:cNvPr>
          <p:cNvSpPr/>
          <p:nvPr/>
        </p:nvSpPr>
        <p:spPr>
          <a:xfrm>
            <a:off x="9812927" y="10768049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4E0FCCB-C958-4453-9DD7-AE915FD1A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499944" y="2376311"/>
            <a:ext cx="3815989" cy="4571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53564918-5EA7-4BD4-AEC2-85BBCEA6B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482886" y="3095048"/>
            <a:ext cx="3815989" cy="4571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86106E5-F6BB-4E05-9997-2CED9F1F6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482886" y="4711274"/>
            <a:ext cx="3815989" cy="4571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DEFC8A8-8112-4793-9046-0044A6F90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499943" y="9150625"/>
            <a:ext cx="3815989" cy="4571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312447A-9B3E-45DF-A44B-46FE4D80D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482885" y="7074168"/>
            <a:ext cx="381598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07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-27060" y="-7782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5912485"/>
            <a:ext cx="7869752" cy="21544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0000" cap="all" baseline="12500" dirty="0">
                <a:solidFill>
                  <a:srgbClr val="17222C"/>
                </a:solidFill>
                <a:sym typeface="Montserrat-Bold"/>
              </a:rPr>
              <a:t>Образовательная </a:t>
            </a:r>
          </a:p>
          <a:p>
            <a:pPr lvl="0"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10000" cap="all" baseline="12500" dirty="0">
                <a:solidFill>
                  <a:srgbClr val="17222C"/>
                </a:solidFill>
                <a:sym typeface="Montserrat-Bold"/>
              </a:rPr>
              <a:t>Поддержка</a:t>
            </a:r>
            <a:endParaRPr lang="en-US" sz="10000" cap="all" baseline="12500" dirty="0">
              <a:solidFill>
                <a:srgbClr val="17222C"/>
              </a:solidFill>
              <a:sym typeface="Montserrat-Bold"/>
            </a:endParaRPr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инноваций социальной сферы </a:t>
            </a:r>
            <a:endParaRPr sz="2800" dirty="0"/>
          </a:p>
        </p:txBody>
      </p:sp>
      <p:pic>
        <p:nvPicPr>
          <p:cNvPr id="7" name="Рисунок 6" descr="Земной шар с очертаниями Африки и Европы">
            <a:extLst>
              <a:ext uri="{FF2B5EF4-FFF2-40B4-BE49-F238E27FC236}">
                <a16:creationId xmlns:a16="http://schemas.microsoft.com/office/drawing/2014/main" id="{D642BA7C-511D-49F1-93FF-DDB14F205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2875" y="3311081"/>
            <a:ext cx="1213532" cy="1213532"/>
          </a:xfrm>
          <a:prstGeom prst="rect">
            <a:avLst/>
          </a:prstGeom>
        </p:spPr>
      </p:pic>
      <p:sp>
        <p:nvSpPr>
          <p:cNvPr id="32" name="Slide Number">
            <a:extLst>
              <a:ext uri="{FF2B5EF4-FFF2-40B4-BE49-F238E27FC236}">
                <a16:creationId xmlns:a16="http://schemas.microsoft.com/office/drawing/2014/main" id="{01CAEB6D-F314-4DA1-B428-F11DD45762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575411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5</a:t>
            </a:fld>
            <a:endParaRPr sz="6600"/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A5511201-A9DB-4CFD-B288-EC4668DB33E9}"/>
              </a:ext>
            </a:extLst>
          </p:cNvPr>
          <p:cNvSpPr/>
          <p:nvPr/>
        </p:nvSpPr>
        <p:spPr>
          <a:xfrm flipH="1" flipV="1">
            <a:off x="16272389" y="12711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1B63A7AA-425B-4999-B734-682ED996ACAD}"/>
              </a:ext>
            </a:extLst>
          </p:cNvPr>
          <p:cNvSpPr/>
          <p:nvPr/>
        </p:nvSpPr>
        <p:spPr>
          <a:xfrm flipH="1" flipV="1">
            <a:off x="16424789" y="14235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0314BAC3-E94E-440C-8690-5196F2488805}"/>
              </a:ext>
            </a:extLst>
          </p:cNvPr>
          <p:cNvSpPr/>
          <p:nvPr/>
        </p:nvSpPr>
        <p:spPr>
          <a:xfrm flipH="1" flipV="1">
            <a:off x="16577189" y="15759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FE05FB0B-7D12-4438-A784-4CE22612192A}"/>
              </a:ext>
            </a:extLst>
          </p:cNvPr>
          <p:cNvSpPr/>
          <p:nvPr/>
        </p:nvSpPr>
        <p:spPr>
          <a:xfrm>
            <a:off x="13275527" y="113232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D70BD6A1-3693-4135-A035-51E41208F961}"/>
              </a:ext>
            </a:extLst>
          </p:cNvPr>
          <p:cNvSpPr/>
          <p:nvPr/>
        </p:nvSpPr>
        <p:spPr>
          <a:xfrm>
            <a:off x="13427927" y="114756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2E577186-9185-490F-BE8C-CA472B4B6AF4}"/>
              </a:ext>
            </a:extLst>
          </p:cNvPr>
          <p:cNvSpPr/>
          <p:nvPr/>
        </p:nvSpPr>
        <p:spPr>
          <a:xfrm>
            <a:off x="13580327" y="1162802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67698E-A625-41DE-A378-2B52AE9D6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1587" y="3192952"/>
            <a:ext cx="1243692" cy="12436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A0700-AC9A-4E76-8657-65FDB874D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0154" y="6236154"/>
            <a:ext cx="1243692" cy="1243692"/>
          </a:xfrm>
          <a:prstGeom prst="rect">
            <a:avLst/>
          </a:prstGeom>
        </p:spPr>
      </p:pic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0EFA8774-7F5A-49AF-8BF3-5D4264DF6A89}"/>
              </a:ext>
            </a:extLst>
          </p:cNvPr>
          <p:cNvSpPr/>
          <p:nvPr/>
        </p:nvSpPr>
        <p:spPr>
          <a:xfrm>
            <a:off x="9215071" y="2508552"/>
            <a:ext cx="7306808" cy="1377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40 СМСП, зарегистрированных на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территории Оренбургской области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6E2447A-FF3E-4600-A300-0D1D3786F740}"/>
              </a:ext>
            </a:extLst>
          </p:cNvPr>
          <p:cNvSpPr/>
          <p:nvPr/>
        </p:nvSpPr>
        <p:spPr>
          <a:xfrm>
            <a:off x="9141467" y="5360113"/>
            <a:ext cx="537198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Международные спикеры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23EA6025-7EA8-4508-A9B2-A3A68B4CBF67}"/>
              </a:ext>
            </a:extLst>
          </p:cNvPr>
          <p:cNvSpPr/>
          <p:nvPr/>
        </p:nvSpPr>
        <p:spPr>
          <a:xfrm>
            <a:off x="9034933" y="7439770"/>
            <a:ext cx="7124066" cy="270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Сертификат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о прохождении образовательной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акселерационной программы </a:t>
            </a:r>
          </a:p>
          <a:p>
            <a:pPr algn="l"/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«Социальный акселератор»</a:t>
            </a:r>
          </a:p>
        </p:txBody>
      </p:sp>
      <p:sp>
        <p:nvSpPr>
          <p:cNvPr id="108" name="Rectangle 23">
            <a:extLst>
              <a:ext uri="{FF2B5EF4-FFF2-40B4-BE49-F238E27FC236}">
                <a16:creationId xmlns:a16="http://schemas.microsoft.com/office/drawing/2014/main" id="{C3CEEC9D-1189-4513-8C8B-F2279B622B0F}"/>
              </a:ext>
            </a:extLst>
          </p:cNvPr>
          <p:cNvSpPr/>
          <p:nvPr/>
        </p:nvSpPr>
        <p:spPr>
          <a:xfrm>
            <a:off x="9223725" y="4564357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6718D4EE-4964-4C45-99F9-B7FD11A99BAD}"/>
              </a:ext>
            </a:extLst>
          </p:cNvPr>
          <p:cNvSpPr/>
          <p:nvPr/>
        </p:nvSpPr>
        <p:spPr>
          <a:xfrm>
            <a:off x="9141467" y="6801330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DEFC8A8-8112-4793-9046-0044A6F90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167158" y="7185657"/>
            <a:ext cx="3815989" cy="457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B80E46-3BA0-4EDE-B1DB-D1E519C19065}"/>
              </a:ext>
            </a:extLst>
          </p:cNvPr>
          <p:cNvSpPr/>
          <p:nvPr/>
        </p:nvSpPr>
        <p:spPr>
          <a:xfrm>
            <a:off x="1141968" y="7908603"/>
            <a:ext cx="4129657" cy="94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Акселерационная программа </a:t>
            </a:r>
          </a:p>
          <a:p>
            <a:pPr algn="l"/>
            <a:r>
              <a:rPr lang="ru-RU" dirty="0"/>
              <a:t>«Социальный акселератор»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AB74C-148D-4DF7-A023-8D8A89BE2020}"/>
              </a:ext>
            </a:extLst>
          </p:cNvPr>
          <p:cNvSpPr/>
          <p:nvPr/>
        </p:nvSpPr>
        <p:spPr>
          <a:xfrm>
            <a:off x="17008372" y="1017939"/>
            <a:ext cx="539181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результаты программы:</a:t>
            </a:r>
            <a:endParaRPr lang="ru-RU" sz="36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7980DDE-C7DF-4587-A20B-0C84448E0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078437" y="2321723"/>
            <a:ext cx="3815989" cy="457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5DA24D-764A-4AE7-AD6B-BAEF37EB6A34}"/>
              </a:ext>
            </a:extLst>
          </p:cNvPr>
          <p:cNvSpPr/>
          <p:nvPr/>
        </p:nvSpPr>
        <p:spPr>
          <a:xfrm>
            <a:off x="17004319" y="2398155"/>
            <a:ext cx="6147458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Структурирование бизнес-процессов</a:t>
            </a:r>
            <a:endParaRPr lang="ru-RU" sz="2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социального эффекта</a:t>
            </a:r>
            <a:endParaRPr lang="ru-RU" sz="2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экономических показателей </a:t>
            </a:r>
            <a:endParaRPr lang="ru-RU" sz="2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 навыков планирования и грамотного распределения ресурсов проекта, планирования бюджета и управления изменениями </a:t>
            </a:r>
            <a:endParaRPr lang="ru-RU" sz="2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30F7F-1373-4390-931A-F9774E005558}"/>
              </a:ext>
            </a:extLst>
          </p:cNvPr>
          <p:cNvSpPr/>
          <p:nvPr/>
        </p:nvSpPr>
        <p:spPr>
          <a:xfrm>
            <a:off x="17008372" y="7357132"/>
            <a:ext cx="5717048" cy="320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600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программы для руководителя бизнеса:</a:t>
            </a:r>
            <a:endParaRPr lang="ru-RU" sz="36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Усиление управленческих навыков руководителя</a:t>
            </a:r>
          </a:p>
          <a:p>
            <a:pPr lvl="0" algn="l">
              <a:lnSpc>
                <a:spcPct val="107000"/>
              </a:lnSpc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Навыки эффективной презентации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Увеличение личной эффективности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370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0" y="0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6322854"/>
            <a:ext cx="7869752" cy="13336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endParaRPr lang="en-US" sz="12000" dirty="0"/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инноваций социальной сферы</a:t>
            </a:r>
            <a:endParaRPr sz="2800" dirty="0"/>
          </a:p>
        </p:txBody>
      </p:sp>
      <p:pic>
        <p:nvPicPr>
          <p:cNvPr id="13" name="Рисунок 12" descr="Рукопожатие">
            <a:extLst>
              <a:ext uri="{FF2B5EF4-FFF2-40B4-BE49-F238E27FC236}">
                <a16:creationId xmlns:a16="http://schemas.microsoft.com/office/drawing/2014/main" id="{0A6C1607-B391-4345-B139-55C9F86EA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9855" y="2965547"/>
            <a:ext cx="1306573" cy="1306573"/>
          </a:xfrm>
          <a:prstGeom prst="rect">
            <a:avLst/>
          </a:prstGeom>
        </p:spPr>
      </p:pic>
      <p:grpSp>
        <p:nvGrpSpPr>
          <p:cNvPr id="143" name="Group">
            <a:extLst>
              <a:ext uri="{FF2B5EF4-FFF2-40B4-BE49-F238E27FC236}">
                <a16:creationId xmlns:a16="http://schemas.microsoft.com/office/drawing/2014/main" id="{14E67810-3565-4777-A0F8-51EC5F69B4B9}"/>
              </a:ext>
            </a:extLst>
          </p:cNvPr>
          <p:cNvGrpSpPr/>
          <p:nvPr/>
        </p:nvGrpSpPr>
        <p:grpSpPr>
          <a:xfrm>
            <a:off x="8746875" y="1109424"/>
            <a:ext cx="14761368" cy="10027225"/>
            <a:chOff x="402888" y="-5217311"/>
            <a:chExt cx="20903945" cy="14199804"/>
          </a:xfrm>
        </p:grpSpPr>
        <p:sp>
          <p:nvSpPr>
            <p:cNvPr id="161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F32A47A6-CA1C-4192-A900-F1B0F822B890}"/>
                </a:ext>
              </a:extLst>
            </p:cNvPr>
            <p:cNvSpPr txBox="1"/>
            <p:nvPr/>
          </p:nvSpPr>
          <p:spPr>
            <a:xfrm>
              <a:off x="2860992" y="5814280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endParaRPr lang="ru-RU" dirty="0"/>
            </a:p>
          </p:txBody>
        </p:sp>
        <p:sp>
          <p:nvSpPr>
            <p:cNvPr id="157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EB264EFC-1859-4D45-A63E-E44E6303DAD0}"/>
                </a:ext>
              </a:extLst>
            </p:cNvPr>
            <p:cNvSpPr txBox="1"/>
            <p:nvPr/>
          </p:nvSpPr>
          <p:spPr>
            <a:xfrm>
              <a:off x="15408673" y="-291588"/>
              <a:ext cx="5898160" cy="27132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lang="ru-RU" dirty="0"/>
            </a:p>
          </p:txBody>
        </p:sp>
        <p:sp>
          <p:nvSpPr>
            <p:cNvPr id="148" name="Square">
              <a:extLst>
                <a:ext uri="{FF2B5EF4-FFF2-40B4-BE49-F238E27FC236}">
                  <a16:creationId xmlns:a16="http://schemas.microsoft.com/office/drawing/2014/main" id="{EE5E0CF3-AE85-497C-8384-3A426260EDB9}"/>
                </a:ext>
              </a:extLst>
            </p:cNvPr>
            <p:cNvSpPr/>
            <p:nvPr/>
          </p:nvSpPr>
          <p:spPr>
            <a:xfrm>
              <a:off x="4303806" y="-3298986"/>
              <a:ext cx="6108452" cy="3406115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 w="889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49" name="Square">
              <a:extLst>
                <a:ext uri="{FF2B5EF4-FFF2-40B4-BE49-F238E27FC236}">
                  <a16:creationId xmlns:a16="http://schemas.microsoft.com/office/drawing/2014/main" id="{29A2F97F-BB36-4FC3-9A57-0C08BE09530F}"/>
                </a:ext>
              </a:extLst>
            </p:cNvPr>
            <p:cNvSpPr/>
            <p:nvPr/>
          </p:nvSpPr>
          <p:spPr>
            <a:xfrm>
              <a:off x="11199404" y="-3298984"/>
              <a:ext cx="5898160" cy="3406113"/>
            </a:xfrm>
            <a:prstGeom prst="rect">
              <a:avLst/>
            </a:prstGeom>
            <a:solidFill>
              <a:srgbClr val="CBAD69"/>
            </a:solidFill>
            <a:ln w="88900" cap="flat">
              <a:solidFill>
                <a:srgbClr val="CBAD6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7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842877D6-AFD4-45CC-A9CA-F536A03BA272}"/>
                </a:ext>
              </a:extLst>
            </p:cNvPr>
            <p:cNvSpPr txBox="1"/>
            <p:nvPr/>
          </p:nvSpPr>
          <p:spPr>
            <a:xfrm>
              <a:off x="15037120" y="-5217311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endParaRPr lang="ru-RU" dirty="0"/>
            </a:p>
          </p:txBody>
        </p:sp>
        <p:sp>
          <p:nvSpPr>
            <p:cNvPr id="38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C303EE0D-56DE-42A8-A7FA-A6C41ABDFCC9}"/>
                </a:ext>
              </a:extLst>
            </p:cNvPr>
            <p:cNvSpPr txBox="1"/>
            <p:nvPr/>
          </p:nvSpPr>
          <p:spPr>
            <a:xfrm>
              <a:off x="402888" y="5453900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endParaRPr lang="ru-RU" dirty="0"/>
            </a:p>
          </p:txBody>
        </p:sp>
        <p:sp>
          <p:nvSpPr>
            <p:cNvPr id="39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7D1B1A7D-7658-496A-AED6-0E9E5AED2DA2}"/>
                </a:ext>
              </a:extLst>
            </p:cNvPr>
            <p:cNvSpPr txBox="1"/>
            <p:nvPr/>
          </p:nvSpPr>
          <p:spPr>
            <a:xfrm>
              <a:off x="15252937" y="-5001494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endParaRPr lang="ru-RU" dirty="0"/>
            </a:p>
          </p:txBody>
        </p:sp>
        <p:sp>
          <p:nvSpPr>
            <p:cNvPr id="40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3BD37C9C-E0D3-46F1-9249-FEB3674FE8FA}"/>
                </a:ext>
              </a:extLst>
            </p:cNvPr>
            <p:cNvSpPr txBox="1"/>
            <p:nvPr/>
          </p:nvSpPr>
          <p:spPr>
            <a:xfrm>
              <a:off x="4288404" y="831709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pPr algn="ctr"/>
              <a:r>
                <a:rPr lang="ru-RU" dirty="0"/>
                <a:t>для СМСП, имеющих статус «социальное предприятие» или «Социальный предприниматель»</a:t>
              </a:r>
            </a:p>
            <a:p>
              <a:pPr algn="ctr"/>
              <a:endParaRPr lang="ru-RU" dirty="0"/>
            </a:p>
          </p:txBody>
        </p:sp>
        <p:sp>
          <p:nvSpPr>
            <p:cNvPr id="44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918DBE07-3BFC-4C5D-994B-1F8934B5591A}"/>
                </a:ext>
              </a:extLst>
            </p:cNvPr>
            <p:cNvSpPr txBox="1"/>
            <p:nvPr/>
          </p:nvSpPr>
          <p:spPr>
            <a:xfrm>
              <a:off x="11199402" y="852968"/>
              <a:ext cx="5898160" cy="60270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pPr algn="ctr"/>
              <a:r>
                <a:rPr lang="ru-RU" dirty="0"/>
                <a:t>для СМСП, имеющих статус «Социальное предприятие» или «Социальный предприниматель» и СМСП, заинтересованных в начале осуществления деятельности в области социального предпринимательства</a:t>
              </a:r>
            </a:p>
          </p:txBody>
        </p:sp>
        <p:sp>
          <p:nvSpPr>
            <p:cNvPr id="45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66C3830F-A8BB-44FC-978F-D4FFEAFCECB9}"/>
                </a:ext>
              </a:extLst>
            </p:cNvPr>
            <p:cNvSpPr txBox="1"/>
            <p:nvPr/>
          </p:nvSpPr>
          <p:spPr>
            <a:xfrm>
              <a:off x="4408950" y="3736911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Октябрь 2021 г.,</a:t>
              </a:r>
            </a:p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25 СМСП, </a:t>
              </a:r>
            </a:p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г. Оренбург, </a:t>
              </a:r>
            </a:p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Центр «Мой бизнес»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46" name="Lorem Ipsum has been the industry's unknown printer took a galley of type and scrambled it to make a type specimen book. It has survived not only five centuries, but also the leap">
              <a:extLst>
                <a:ext uri="{FF2B5EF4-FFF2-40B4-BE49-F238E27FC236}">
                  <a16:creationId xmlns:a16="http://schemas.microsoft.com/office/drawing/2014/main" id="{35D78CB2-79C8-4D6E-9728-3CB20701FEBD}"/>
                </a:ext>
              </a:extLst>
            </p:cNvPr>
            <p:cNvSpPr txBox="1"/>
            <p:nvPr/>
          </p:nvSpPr>
          <p:spPr>
            <a:xfrm>
              <a:off x="11199401" y="6269274"/>
              <a:ext cx="5898160" cy="27132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r"/>
            </a:lstStyle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Ноябрь 2021 г.,</a:t>
              </a:r>
            </a:p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40 СМСП, </a:t>
              </a:r>
            </a:p>
            <a:p>
              <a:pPr algn="ctr"/>
              <a:r>
                <a:rPr lang="ru-RU" i="1" dirty="0">
                  <a:solidFill>
                    <a:schemeClr val="tx1">
                      <a:lumMod val="50000"/>
                    </a:schemeClr>
                  </a:solidFill>
                </a:rPr>
                <a:t>МО Оренбургской области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</p:grpSp>
      <p:sp>
        <p:nvSpPr>
          <p:cNvPr id="43" name="Slide Number">
            <a:extLst>
              <a:ext uri="{FF2B5EF4-FFF2-40B4-BE49-F238E27FC236}">
                <a16:creationId xmlns:a16="http://schemas.microsoft.com/office/drawing/2014/main" id="{61780B58-5423-4C74-BBCD-50CD31D63F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376730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6</a:t>
            </a:fld>
            <a:endParaRPr sz="66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C4EDB-E74D-4A93-8BB7-91DA0BA16859}"/>
              </a:ext>
            </a:extLst>
          </p:cNvPr>
          <p:cNvSpPr/>
          <p:nvPr/>
        </p:nvSpPr>
        <p:spPr>
          <a:xfrm>
            <a:off x="1048406" y="5568409"/>
            <a:ext cx="12192000" cy="38299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>
                <a:solidFill>
                  <a:srgbClr val="17222C"/>
                </a:solidFill>
              </a:rPr>
              <a:t>ПРОСВЕТИТЕЛЬСКИЕ И </a:t>
            </a:r>
          </a:p>
          <a:p>
            <a:r>
              <a:rPr lang="ru-RU" sz="6000" dirty="0">
                <a:solidFill>
                  <a:srgbClr val="17222C"/>
                </a:solidFill>
              </a:rPr>
              <a:t>ОБУЧАЮЩИЕ </a:t>
            </a:r>
          </a:p>
          <a:p>
            <a:r>
              <a:rPr lang="ru-RU" sz="6000" dirty="0">
                <a:solidFill>
                  <a:srgbClr val="17222C"/>
                </a:solidFill>
              </a:rPr>
              <a:t>МЕРОПРИЯТИЯ</a:t>
            </a:r>
          </a:p>
          <a:p>
            <a:r>
              <a:rPr lang="ru-RU" dirty="0"/>
              <a:t>Деловые игры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AB845D-114D-468B-98A2-FD582C84D892}"/>
              </a:ext>
            </a:extLst>
          </p:cNvPr>
          <p:cNvSpPr/>
          <p:nvPr/>
        </p:nvSpPr>
        <p:spPr>
          <a:xfrm>
            <a:off x="12096801" y="3080980"/>
            <a:ext cx="3122928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Деловая игра </a:t>
            </a:r>
          </a:p>
          <a:p>
            <a:pPr algn="ctr"/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«Шаг навстречу»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2EB131-BD9F-44A7-8C56-57AEB7D51C7A}"/>
              </a:ext>
            </a:extLst>
          </p:cNvPr>
          <p:cNvSpPr/>
          <p:nvPr/>
        </p:nvSpPr>
        <p:spPr>
          <a:xfrm>
            <a:off x="16653332" y="3080980"/>
            <a:ext cx="3600052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Деловая игра </a:t>
            </a:r>
          </a:p>
          <a:p>
            <a:pPr algn="ctr"/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«Мы - команда» </a:t>
            </a:r>
            <a:endParaRPr lang="ru-RU" sz="2800" dirty="0"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4967F826-5813-4457-9B6B-0EDC8E037D1D}"/>
              </a:ext>
            </a:extLst>
          </p:cNvPr>
          <p:cNvSpPr/>
          <p:nvPr/>
        </p:nvSpPr>
        <p:spPr>
          <a:xfrm flipH="1" flipV="1">
            <a:off x="16102405" y="1261824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CF1E8E2B-7982-45A9-9EEC-8552AF7725E1}"/>
              </a:ext>
            </a:extLst>
          </p:cNvPr>
          <p:cNvSpPr/>
          <p:nvPr/>
        </p:nvSpPr>
        <p:spPr>
          <a:xfrm flipH="1" flipV="1">
            <a:off x="16254805" y="1109424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5B433B3C-F48F-4FB4-89E4-5D321F5E5F43}"/>
              </a:ext>
            </a:extLst>
          </p:cNvPr>
          <p:cNvSpPr/>
          <p:nvPr/>
        </p:nvSpPr>
        <p:spPr>
          <a:xfrm flipH="1" flipV="1">
            <a:off x="15955866" y="1431808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1553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7B0C315-BC8F-411C-ABCC-9C22DD6A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7144" r="-387" b="673"/>
          <a:stretch/>
        </p:blipFill>
        <p:spPr>
          <a:xfrm>
            <a:off x="-27060" y="-7782"/>
            <a:ext cx="5183429" cy="13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30000"/>
              </a:srgbClr>
            </a:outerShdw>
          </a:effectLst>
        </p:spPr>
      </p:pic>
      <p:sp>
        <p:nvSpPr>
          <p:cNvPr id="96" name="Agenda EVENT…">
            <a:extLst>
              <a:ext uri="{FF2B5EF4-FFF2-40B4-BE49-F238E27FC236}">
                <a16:creationId xmlns:a16="http://schemas.microsoft.com/office/drawing/2014/main" id="{2A8EEDC1-800D-4337-8907-43592DEEA392}"/>
              </a:ext>
            </a:extLst>
          </p:cNvPr>
          <p:cNvSpPr txBox="1"/>
          <p:nvPr/>
        </p:nvSpPr>
        <p:spPr>
          <a:xfrm>
            <a:off x="1051791" y="5214858"/>
            <a:ext cx="7869752" cy="35496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100000"/>
              </a:lnSpc>
              <a:defRPr sz="9600" cap="all" baseline="12500">
                <a:solidFill>
                  <a:srgbClr val="17222C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lang="ru-RU" sz="3600" cap="all" baseline="12500" dirty="0">
                <a:solidFill>
                  <a:srgbClr val="17222C"/>
                </a:solidFill>
                <a:sym typeface="Montserrat-Bold"/>
              </a:rPr>
              <a:t>Региональный этап Всероссийского конкурса </a:t>
            </a:r>
            <a:r>
              <a:rPr lang="ru-RU" sz="10000" cap="all" baseline="12500" dirty="0">
                <a:solidFill>
                  <a:srgbClr val="17222C"/>
                </a:solidFill>
                <a:sym typeface="Montserrat-Bold"/>
              </a:rPr>
              <a:t>«лучший социальный проект»</a:t>
            </a:r>
            <a:endParaRPr lang="en-US" sz="10000" cap="all" baseline="12500" dirty="0">
              <a:solidFill>
                <a:srgbClr val="17222C"/>
              </a:solidFill>
              <a:sym typeface="Montserrat-Bold"/>
            </a:endParaRPr>
          </a:p>
        </p:txBody>
      </p:sp>
      <p:sp>
        <p:nvSpPr>
          <p:cNvPr id="97" name="Subtitle text color">
            <a:extLst>
              <a:ext uri="{FF2B5EF4-FFF2-40B4-BE49-F238E27FC236}">
                <a16:creationId xmlns:a16="http://schemas.microsoft.com/office/drawing/2014/main" id="{4072C065-9F52-4EE5-B40F-1A8AECD987D0}"/>
              </a:ext>
            </a:extLst>
          </p:cNvPr>
          <p:cNvSpPr txBox="1"/>
          <p:nvPr/>
        </p:nvSpPr>
        <p:spPr>
          <a:xfrm>
            <a:off x="1141968" y="4371046"/>
            <a:ext cx="7501931" cy="389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cap="all" baseline="50000">
                <a:solidFill>
                  <a:srgbClr val="CBAD69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/>
              <a:t>Центр инноваций социальной сферы </a:t>
            </a:r>
            <a:endParaRPr sz="2800" dirty="0"/>
          </a:p>
        </p:txBody>
      </p:sp>
      <p:pic>
        <p:nvPicPr>
          <p:cNvPr id="7" name="Рисунок 6" descr="Земной шар с очертаниями Африки и Европы">
            <a:extLst>
              <a:ext uri="{FF2B5EF4-FFF2-40B4-BE49-F238E27FC236}">
                <a16:creationId xmlns:a16="http://schemas.microsoft.com/office/drawing/2014/main" id="{D642BA7C-511D-49F1-93FF-DDB14F205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22875" y="3311081"/>
            <a:ext cx="1213532" cy="1213532"/>
          </a:xfrm>
          <a:prstGeom prst="rect">
            <a:avLst/>
          </a:prstGeom>
        </p:spPr>
      </p:pic>
      <p:sp>
        <p:nvSpPr>
          <p:cNvPr id="32" name="Slide Number">
            <a:extLst>
              <a:ext uri="{FF2B5EF4-FFF2-40B4-BE49-F238E27FC236}">
                <a16:creationId xmlns:a16="http://schemas.microsoft.com/office/drawing/2014/main" id="{01CAEB6D-F314-4DA1-B428-F11DD45762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00335" y="12575411"/>
            <a:ext cx="607908" cy="596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z="6600"/>
              <a:t>7</a:t>
            </a:fld>
            <a:endParaRPr sz="6600"/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A5511201-A9DB-4CFD-B288-EC4668DB33E9}"/>
              </a:ext>
            </a:extLst>
          </p:cNvPr>
          <p:cNvSpPr/>
          <p:nvPr/>
        </p:nvSpPr>
        <p:spPr>
          <a:xfrm flipH="1" flipV="1">
            <a:off x="16272389" y="12711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1B63A7AA-425B-4999-B734-682ED996ACAD}"/>
              </a:ext>
            </a:extLst>
          </p:cNvPr>
          <p:cNvSpPr/>
          <p:nvPr/>
        </p:nvSpPr>
        <p:spPr>
          <a:xfrm flipH="1" flipV="1">
            <a:off x="16424789" y="14235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0314BAC3-E94E-440C-8690-5196F2488805}"/>
              </a:ext>
            </a:extLst>
          </p:cNvPr>
          <p:cNvSpPr/>
          <p:nvPr/>
        </p:nvSpPr>
        <p:spPr>
          <a:xfrm flipH="1" flipV="1">
            <a:off x="16577189" y="1575952"/>
            <a:ext cx="0" cy="11485938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FE05FB0B-7D12-4438-A784-4CE22612192A}"/>
              </a:ext>
            </a:extLst>
          </p:cNvPr>
          <p:cNvSpPr/>
          <p:nvPr/>
        </p:nvSpPr>
        <p:spPr>
          <a:xfrm>
            <a:off x="13275527" y="12501402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D70BD6A1-3693-4135-A035-51E41208F961}"/>
              </a:ext>
            </a:extLst>
          </p:cNvPr>
          <p:cNvSpPr/>
          <p:nvPr/>
        </p:nvSpPr>
        <p:spPr>
          <a:xfrm>
            <a:off x="13434783" y="12359459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2E577186-9185-490F-BE8C-CA472B4B6AF4}"/>
              </a:ext>
            </a:extLst>
          </p:cNvPr>
          <p:cNvSpPr/>
          <p:nvPr/>
        </p:nvSpPr>
        <p:spPr>
          <a:xfrm>
            <a:off x="13587183" y="12197695"/>
            <a:ext cx="598001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custDash>
              <a:ds d="200000" sp="200000"/>
            </a:custDash>
            <a:miter lim="400000"/>
            <a:tailEnd type="triangle" w="med" len="med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lnSpc>
                <a:spcPct val="100000"/>
              </a:lnSpc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67698E-A625-41DE-A378-2B52AE9D6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1587" y="3192952"/>
            <a:ext cx="1243692" cy="12436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BA0700-AC9A-4E76-8657-65FDB874D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0154" y="6236154"/>
            <a:ext cx="1243692" cy="1243692"/>
          </a:xfrm>
          <a:prstGeom prst="rect">
            <a:avLst/>
          </a:prstGeom>
        </p:spPr>
      </p:pic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0EFA8774-7F5A-49AF-8BF3-5D4264DF6A89}"/>
              </a:ext>
            </a:extLst>
          </p:cNvPr>
          <p:cNvSpPr/>
          <p:nvPr/>
        </p:nvSpPr>
        <p:spPr>
          <a:xfrm>
            <a:off x="9201996" y="1650015"/>
            <a:ext cx="7669226" cy="272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Организаторы Всероссийского этапа: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Министерство экономического развития РФ, Президентская платформа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«Россия – страна возможностей»,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Российский государственный социальный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   университет</a:t>
            </a:r>
          </a:p>
        </p:txBody>
      </p:sp>
      <p:sp>
        <p:nvSpPr>
          <p:cNvPr id="108" name="Rectangle 23">
            <a:extLst>
              <a:ext uri="{FF2B5EF4-FFF2-40B4-BE49-F238E27FC236}">
                <a16:creationId xmlns:a16="http://schemas.microsoft.com/office/drawing/2014/main" id="{C3CEEC9D-1189-4513-8C8B-F2279B622B0F}"/>
              </a:ext>
            </a:extLst>
          </p:cNvPr>
          <p:cNvSpPr/>
          <p:nvPr/>
        </p:nvSpPr>
        <p:spPr>
          <a:xfrm>
            <a:off x="9223725" y="4634697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6718D4EE-4964-4C45-99F9-B7FD11A99BAD}"/>
              </a:ext>
            </a:extLst>
          </p:cNvPr>
          <p:cNvSpPr/>
          <p:nvPr/>
        </p:nvSpPr>
        <p:spPr>
          <a:xfrm>
            <a:off x="9223725" y="8753226"/>
            <a:ext cx="4453782" cy="162814"/>
          </a:xfrm>
          <a:prstGeom prst="rect">
            <a:avLst/>
          </a:prstGeom>
          <a:solidFill>
            <a:srgbClr val="CBA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DEFC8A8-8112-4793-9046-0044A6F90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957665" y="7607203"/>
            <a:ext cx="3815989" cy="457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AB74C-148D-4DF7-A023-8D8A89BE2020}"/>
              </a:ext>
            </a:extLst>
          </p:cNvPr>
          <p:cNvSpPr/>
          <p:nvPr/>
        </p:nvSpPr>
        <p:spPr>
          <a:xfrm>
            <a:off x="17518321" y="1650993"/>
            <a:ext cx="539181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kern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Победители 2020 года:</a:t>
            </a:r>
            <a:endParaRPr lang="ru-RU" sz="3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7980DDE-C7DF-4587-A20B-0C84448E0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7957665" y="2321723"/>
            <a:ext cx="3815989" cy="457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5DA24D-764A-4AE7-AD6B-BAEF37EB6A34}"/>
              </a:ext>
            </a:extLst>
          </p:cNvPr>
          <p:cNvSpPr/>
          <p:nvPr/>
        </p:nvSpPr>
        <p:spPr>
          <a:xfrm>
            <a:off x="17004319" y="2398155"/>
            <a:ext cx="614745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</a:pPr>
            <a:endParaRPr lang="ru-RU" sz="28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30F7F-1373-4390-931A-F9774E005558}"/>
              </a:ext>
            </a:extLst>
          </p:cNvPr>
          <p:cNvSpPr/>
          <p:nvPr/>
        </p:nvSpPr>
        <p:spPr>
          <a:xfrm>
            <a:off x="17008372" y="7744001"/>
            <a:ext cx="5717048" cy="346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b="1" kern="12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безопасности «СТОП УГРОЗА»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1600" b="1" i="1" kern="12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 Орск, ИП </a:t>
            </a:r>
            <a:r>
              <a:rPr lang="ru-RU" sz="1600" b="1" i="1" kern="1200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А.Курлова</a:t>
            </a:r>
            <a:r>
              <a:rPr lang="ru-RU" sz="1600" b="1" i="1" kern="12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(социальный предприниматель)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Правильное и уверенное поведение ребенка в первые секунды опасности снижает вероятность беды на 90 %. «Стоп Угроза» — Всероссийская сеть частных школ безопасности для детей и родителей.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sz="3600" kern="1200" dirty="0">
              <a:solidFill>
                <a:schemeClr val="tx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600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86A5FC-C51B-4630-97B6-DD69D87981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94" t="4780" r="20862" b="24573"/>
          <a:stretch/>
        </p:blipFill>
        <p:spPr>
          <a:xfrm>
            <a:off x="1163210" y="9021837"/>
            <a:ext cx="4288017" cy="4381351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23EA6025-7EA8-4508-A9B2-A3A68B4CBF67}"/>
              </a:ext>
            </a:extLst>
          </p:cNvPr>
          <p:cNvSpPr/>
          <p:nvPr/>
        </p:nvSpPr>
        <p:spPr>
          <a:xfrm>
            <a:off x="4501434" y="8937344"/>
            <a:ext cx="1764989" cy="125951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4EB0DD0-B81F-4C94-AB30-155882A84603}"/>
              </a:ext>
            </a:extLst>
          </p:cNvPr>
          <p:cNvSpPr/>
          <p:nvPr/>
        </p:nvSpPr>
        <p:spPr>
          <a:xfrm>
            <a:off x="9201996" y="4968870"/>
            <a:ext cx="5980007" cy="36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b="1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этап в 2021 г.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 сентября -20 октября - прием заявок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27 октября - 08 ноября -  проведение экспертизы. Подведение итогов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12 ноября 2021 г. -  церемония награждения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декабрь 2021 г. – федеральный этап конкурса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39B7B64-7144-4FD1-8FE6-F51EA8DE7DAB}"/>
              </a:ext>
            </a:extLst>
          </p:cNvPr>
          <p:cNvSpPr/>
          <p:nvPr/>
        </p:nvSpPr>
        <p:spPr>
          <a:xfrm>
            <a:off x="9223725" y="8948189"/>
            <a:ext cx="7669226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Организаторы регионального этапа: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Министерство экономического развития, 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   инвестиций, туризма и внешних связей 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   Оренбургской области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АНО «Центр поддержки предпринимательства и развития экспорта Оренбургской области»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Центр инноваций социальной сферы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FFA16B-ED80-4CFA-AB34-462544B341F7}"/>
              </a:ext>
            </a:extLst>
          </p:cNvPr>
          <p:cNvSpPr/>
          <p:nvPr/>
        </p:nvSpPr>
        <p:spPr>
          <a:xfrm>
            <a:off x="17151675" y="2461572"/>
            <a:ext cx="5509228" cy="504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Диаконический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Центр «Прикосновение»</a:t>
            </a:r>
          </a:p>
          <a:p>
            <a:pPr algn="ctr">
              <a:lnSpc>
                <a:spcPct val="100000"/>
              </a:lnSpc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г. Оренбург </a:t>
            </a:r>
          </a:p>
          <a:p>
            <a:pPr algn="ctr"/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Центр проводит индивидуальные и групповые занятия, направленные на социальную адаптацию  и реабилитацию детей со сложными нарушениями развития и аутизмом для успешной интеграции в социум. С 2009 года Центр приступил к реализации масштабного проекта «Жизненный маршрут» (создание  условий для социальной адаптации и интеграции людей с тяжелой инвалидностью в Оренбурге и области на всех этапах взросления, включая  их образование, профессиональное обучение и организацию рабочих мест, создание условий для сопровождаемого проживания).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6A9F03-095C-41F2-87C7-C005B8E22E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062" y="9735725"/>
            <a:ext cx="4464454" cy="20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33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7B5F39-B73B-47A5-A63E-EBDBC8717A49}"/>
              </a:ext>
            </a:extLst>
          </p:cNvPr>
          <p:cNvSpPr/>
          <p:nvPr/>
        </p:nvSpPr>
        <p:spPr>
          <a:xfrm>
            <a:off x="2092569" y="4745499"/>
            <a:ext cx="20521245" cy="444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EC553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Бизнес с душой в сердце Евразии!</a:t>
            </a:r>
          </a:p>
          <a:p>
            <a:pPr algn="ctr"/>
            <a:endParaRPr lang="ru-RU" sz="5400" b="1" i="1" dirty="0">
              <a:solidFill>
                <a:srgbClr val="6633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5400" b="1" i="1" dirty="0">
                <a:solidFill>
                  <a:srgbClr val="6633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Благодарю за внимание!</a:t>
            </a:r>
          </a:p>
          <a:p>
            <a:pPr algn="ctr"/>
            <a:endParaRPr lang="ru-RU" sz="1800" b="1" i="1" dirty="0">
              <a:solidFill>
                <a:srgbClr val="EC5539"/>
              </a:solidFill>
              <a:latin typeface="Arial" panose="020B0604020202020204" pitchFamily="34" charset="0"/>
              <a:cs typeface="Calibri" panose="020F0502020204030204" pitchFamily="34" charset="0"/>
              <a:hlinkClick r:id="rId2"/>
            </a:endParaRPr>
          </a:p>
          <a:p>
            <a:pPr algn="ctr"/>
            <a:endParaRPr lang="ru-RU" b="1" i="1" dirty="0">
              <a:solidFill>
                <a:srgbClr val="EC5539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851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50000"/>
            </a:schemeClr>
          </a:fgClr>
          <a:bgClr>
            <a:srgbClr val="42211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ircle"/>
          <p:cNvSpPr/>
          <p:nvPr/>
        </p:nvSpPr>
        <p:spPr>
          <a:xfrm>
            <a:off x="22665377" y="11098046"/>
            <a:ext cx="707449" cy="707448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9" name="Circle"/>
          <p:cNvSpPr/>
          <p:nvPr/>
        </p:nvSpPr>
        <p:spPr>
          <a:xfrm>
            <a:off x="22665377" y="10059411"/>
            <a:ext cx="707449" cy="707449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0" name="Shape"/>
          <p:cNvSpPr/>
          <p:nvPr/>
        </p:nvSpPr>
        <p:spPr>
          <a:xfrm>
            <a:off x="22940905" y="10263939"/>
            <a:ext cx="156400" cy="298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Circle"/>
          <p:cNvSpPr/>
          <p:nvPr/>
        </p:nvSpPr>
        <p:spPr>
          <a:xfrm>
            <a:off x="22665377" y="12136680"/>
            <a:ext cx="707449" cy="707449"/>
          </a:xfrm>
          <a:prstGeom prst="ellipse">
            <a:avLst/>
          </a:prstGeom>
          <a:ln w="25400">
            <a:solidFill>
              <a:srgbClr val="CBAD69"/>
            </a:solidFill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1" name="Modern Template…"/>
          <p:cNvSpPr txBox="1"/>
          <p:nvPr/>
        </p:nvSpPr>
        <p:spPr>
          <a:xfrm>
            <a:off x="5181434" y="4061669"/>
            <a:ext cx="13739615" cy="25648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cap="all" baseline="12500">
                <a:solidFill>
                  <a:srgbClr val="CBAD69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kumimoji="0" lang="ru-RU" sz="12000" b="0" i="0" u="none" strike="noStrike" kern="0" cap="all" spc="0" normalizeH="0" baseline="12500" noProof="0" dirty="0">
                <a:ln>
                  <a:noFill/>
                </a:ln>
                <a:solidFill>
                  <a:srgbClr val="CBAD69"/>
                </a:solidFill>
                <a:effectLst/>
                <a:uLnTx/>
                <a:uFillTx/>
                <a:latin typeface="Montserrat-Bold"/>
                <a:sym typeface="Montserrat-Bold"/>
              </a:rPr>
              <a:t>Центр</a:t>
            </a:r>
            <a:endParaRPr kumimoji="0" lang="en-US" sz="12000" b="0" i="0" u="none" strike="noStrike" kern="0" cap="all" spc="0" normalizeH="0" baseline="12500" noProof="0" dirty="0">
              <a:ln>
                <a:noFill/>
              </a:ln>
              <a:solidFill>
                <a:srgbClr val="CBAD69"/>
              </a:solidFill>
              <a:effectLst/>
              <a:uLnTx/>
              <a:uFillTx/>
              <a:latin typeface="Montserrat-Bold"/>
              <a:sym typeface="Montserrat-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cap="all" baseline="12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kumimoji="0" lang="ru-RU" sz="12000" b="0" i="0" u="none" strike="noStrike" kern="0" cap="all" spc="0" normalizeH="0" baseline="12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Bold"/>
                <a:sym typeface="Montserrat-Bold"/>
              </a:rPr>
              <a:t>«Мой Бизнес»</a:t>
            </a:r>
            <a:endParaRPr kumimoji="0" sz="12000" b="0" i="0" u="none" strike="noStrike" kern="0" cap="all" spc="0" normalizeH="0" baseline="125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Bold"/>
              <a:sym typeface="Montserrat-Bold"/>
            </a:endParaRPr>
          </a:p>
        </p:txBody>
      </p:sp>
      <p:sp>
        <p:nvSpPr>
          <p:cNvPr id="62" name="PowerPoint and Keynote Templates for business, marketing, education. Support 24/7"/>
          <p:cNvSpPr txBox="1"/>
          <p:nvPr/>
        </p:nvSpPr>
        <p:spPr>
          <a:xfrm>
            <a:off x="5293401" y="7101003"/>
            <a:ext cx="7501931" cy="19557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Адрес : 	г. Оренбург, МЕГАМОЛЛ Армада, 6 галерея</a:t>
            </a:r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/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Телефон: 	8(800) 200-14-45</a:t>
            </a:r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/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E-mal: </a:t>
            </a:r>
            <a:r>
              <a:rPr lang="ru-RU" sz="3200" b="1" dirty="0"/>
              <a:t>		</a:t>
            </a:r>
            <a:r>
              <a:rPr lang="en-US" sz="3200" b="1" dirty="0"/>
              <a:t>info@mb-orb.ru</a:t>
            </a:r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Сайт</a:t>
            </a:r>
            <a:r>
              <a:rPr lang="ru-RU" sz="3200" b="1" dirty="0"/>
              <a:t>: 		мойбизнес56.рф</a:t>
            </a:r>
            <a:endParaRPr kumimoji="0" lang="en-US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</p:txBody>
      </p:sp>
      <p:sp>
        <p:nvSpPr>
          <p:cNvPr id="64" name="Rounded Rectangle"/>
          <p:cNvSpPr/>
          <p:nvPr/>
        </p:nvSpPr>
        <p:spPr>
          <a:xfrm>
            <a:off x="5181434" y="6662058"/>
            <a:ext cx="7501931" cy="2101754"/>
          </a:xfrm>
          <a:prstGeom prst="roundRect">
            <a:avLst>
              <a:gd name="adj" fmla="val 5795"/>
            </a:avLst>
          </a:prstGeom>
          <a:noFill/>
          <a:ln w="25400" cap="flat">
            <a:solidFill>
              <a:srgbClr val="CBAD6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A3E89A-9D55-43BF-B0A9-DC8DD1AA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>
            <a:off x="-4355" y="0"/>
            <a:ext cx="5257629" cy="1373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Логотип социальной сети вк – Бесплатные иконки: Социальное">
            <a:extLst>
              <a:ext uri="{FF2B5EF4-FFF2-40B4-BE49-F238E27FC236}">
                <a16:creationId xmlns:a16="http://schemas.microsoft.com/office/drawing/2014/main" id="{B0F247DA-332C-4925-9A03-5BF68AAE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32" y="11283200"/>
            <a:ext cx="426535" cy="4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Иконка «Instagram» — скачай бесплатно PNG и векторе">
            <a:extLst>
              <a:ext uri="{FF2B5EF4-FFF2-40B4-BE49-F238E27FC236}">
                <a16:creationId xmlns:a16="http://schemas.microsoft.com/office/drawing/2014/main" id="{0E3600F7-6EF2-43C1-8086-CA82C3A0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710" y="12292798"/>
            <a:ext cx="431928" cy="4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ED955E15-EF8A-4D0D-8949-9EB3B00C3D0B}"/>
              </a:ext>
            </a:extLst>
          </p:cNvPr>
          <p:cNvSpPr txBox="1"/>
          <p:nvPr/>
        </p:nvSpPr>
        <p:spPr>
          <a:xfrm>
            <a:off x="19678484" y="10536747"/>
            <a:ext cx="4705516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vk.com/poddergkaoren</a:t>
            </a:r>
            <a:endParaRPr kumimoji="0" lang="ru-RU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</p:txBody>
      </p:sp>
      <p:sp>
        <p:nvSpPr>
          <p:cNvPr id="37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7E955FA1-E64C-4633-9E75-9981447417A8}"/>
              </a:ext>
            </a:extLst>
          </p:cNvPr>
          <p:cNvSpPr txBox="1"/>
          <p:nvPr/>
        </p:nvSpPr>
        <p:spPr>
          <a:xfrm>
            <a:off x="17352330" y="11584442"/>
            <a:ext cx="7501931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www.facebook.com/gos.poddergka.biznesa</a:t>
            </a:r>
            <a:endParaRPr kumimoji="0" lang="ru-RU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</p:txBody>
      </p:sp>
      <p:sp>
        <p:nvSpPr>
          <p:cNvPr id="38" name="PowerPoint and Keynote Templates for business, marketing, education. Support 24/7">
            <a:extLst>
              <a:ext uri="{FF2B5EF4-FFF2-40B4-BE49-F238E27FC236}">
                <a16:creationId xmlns:a16="http://schemas.microsoft.com/office/drawing/2014/main" id="{CE6671BA-0BB1-4B2A-B61C-D79F60651003}"/>
              </a:ext>
            </a:extLst>
          </p:cNvPr>
          <p:cNvSpPr txBox="1"/>
          <p:nvPr/>
        </p:nvSpPr>
        <p:spPr>
          <a:xfrm>
            <a:off x="18135432" y="12634628"/>
            <a:ext cx="7501931" cy="347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baseline="5000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rPr>
              <a:t>www.instagram.com/my.business56</a:t>
            </a:r>
            <a:endParaRPr kumimoji="0" lang="ru-RU" sz="3200" b="1" i="0" u="none" strike="noStrike" kern="0" cap="none" spc="0" normalizeH="0" baseline="5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774221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8D4107"/>
      </a:dk1>
      <a:lt1>
        <a:srgbClr val="868A8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974</Words>
  <Application>Microsoft Office PowerPoint</Application>
  <PresentationFormat>Произвольный</PresentationFormat>
  <Paragraphs>150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Helvetica Light</vt:lpstr>
      <vt:lpstr>Helvetica Neue</vt:lpstr>
      <vt:lpstr>Montserrat Light</vt:lpstr>
      <vt:lpstr>Montserrat-Bold</vt:lpstr>
      <vt:lpstr>Montserrat-Regular</vt:lpstr>
      <vt:lpstr>Roboto Regular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 Пегов</dc:creator>
  <cp:lastModifiedBy>Виктор Пегов</cp:lastModifiedBy>
  <cp:revision>193</cp:revision>
  <cp:lastPrinted>2021-09-29T05:38:26Z</cp:lastPrinted>
  <dcterms:modified xsi:type="dcterms:W3CDTF">2021-10-12T09:03:47Z</dcterms:modified>
</cp:coreProperties>
</file>